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4"/>
  </p:sldMasterIdLst>
  <p:sldIdLst>
    <p:sldId id="257" r:id="rId5"/>
    <p:sldId id="258" r:id="rId6"/>
    <p:sldId id="261" r:id="rId7"/>
    <p:sldId id="262" r:id="rId8"/>
    <p:sldId id="265" r:id="rId9"/>
    <p:sldId id="263" r:id="rId10"/>
    <p:sldId id="264" r:id="rId11"/>
    <p:sldId id="266" r:id="rId12"/>
    <p:sldId id="267" r:id="rId13"/>
    <p:sldId id="268" r:id="rId14"/>
    <p:sldId id="269" r:id="rId15"/>
    <p:sldId id="270" r:id="rId16"/>
    <p:sldId id="271" r:id="rId17"/>
    <p:sldId id="259" r:id="rId18"/>
    <p:sldId id="272" r:id="rId19"/>
    <p:sldId id="273" r:id="rId20"/>
    <p:sldId id="274" r:id="rId21"/>
    <p:sldId id="276" r:id="rId22"/>
    <p:sldId id="277" r:id="rId23"/>
    <p:sldId id="275" r:id="rId24"/>
    <p:sldId id="260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>
        <p:scale>
          <a:sx n="75" d="100"/>
          <a:sy n="75" d="100"/>
        </p:scale>
        <p:origin x="12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79769-3978-49F5-A8F0-63B0CD0DBFCD}" type="datetime1">
              <a:rPr lang="it-IT" smtClean="0"/>
              <a:t>17/06/2021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/>
              <a:t>Mobile Programming 2021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066F0-4D30-4799-9F72-EBBB480C828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612031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>
            <a:extLst>
              <a:ext uri="{FF2B5EF4-FFF2-40B4-BE49-F238E27FC236}">
                <a16:creationId xmlns:a16="http://schemas.microsoft.com/office/drawing/2014/main" id="{B8C6BB1A-4E09-459B-99AF-DD7010F897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039778" y="136524"/>
            <a:ext cx="951143" cy="111610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77874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/>
              <a:t>Mobile Programming 2021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066F0-4D30-4799-9F72-EBBB480C828E}" type="slidenum">
              <a:rPr lang="it-IT" smtClean="0"/>
              <a:t>‹N›</a:t>
            </a:fld>
            <a:endParaRPr lang="it-I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6431C-B002-4165-B42A-0E7F7930A3D2}" type="datetime1">
              <a:rPr lang="it-IT" smtClean="0"/>
              <a:t>17/06/2021</a:t>
            </a:fld>
            <a:endParaRPr lang="it-IT" dirty="0"/>
          </a:p>
        </p:txBody>
      </p:sp>
      <p:sp>
        <p:nvSpPr>
          <p:cNvPr id="8" name="Segnaposto testo 7">
            <a:extLst>
              <a:ext uri="{FF2B5EF4-FFF2-40B4-BE49-F238E27FC236}">
                <a16:creationId xmlns:a16="http://schemas.microsoft.com/office/drawing/2014/main" id="{F04EA2DB-1314-4DF4-94FB-9EE3669666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28650" y="1460499"/>
            <a:ext cx="8362950" cy="4673507"/>
          </a:xfrm>
        </p:spPr>
        <p:txBody>
          <a:bodyPr>
            <a:normAutofit/>
          </a:bodyPr>
          <a:lstStyle>
            <a:lvl1pPr>
              <a:lnSpc>
                <a:spcPct val="120000"/>
              </a:lnSpc>
              <a:defRPr sz="2800">
                <a:latin typeface="+mn-lt"/>
              </a:defRPr>
            </a:lvl1pPr>
            <a:lvl2pPr>
              <a:lnSpc>
                <a:spcPct val="110000"/>
              </a:lnSpc>
              <a:defRPr sz="2400"/>
            </a:lvl2pPr>
            <a:lvl3pPr>
              <a:lnSpc>
                <a:spcPct val="110000"/>
              </a:lnSpc>
              <a:defRPr sz="2000"/>
            </a:lvl3pPr>
            <a:lvl4pPr>
              <a:lnSpc>
                <a:spcPct val="110000"/>
              </a:lnSpc>
              <a:defRPr sz="1800"/>
            </a:lvl4pPr>
            <a:lvl5pPr>
              <a:lnSpc>
                <a:spcPct val="110000"/>
              </a:lnSpc>
              <a:defRPr sz="1800"/>
            </a:lvl5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454480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>
            <a:extLst>
              <a:ext uri="{FF2B5EF4-FFF2-40B4-BE49-F238E27FC236}">
                <a16:creationId xmlns:a16="http://schemas.microsoft.com/office/drawing/2014/main" id="{B8C6BB1A-4E09-459B-99AF-DD7010F897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039778" y="136524"/>
            <a:ext cx="951143" cy="111610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 rot="16200000">
            <a:off x="-2391570" y="2767807"/>
            <a:ext cx="6040439" cy="777874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it-IT" dirty="0" err="1"/>
              <a:t>CodeLab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60928" y="136524"/>
            <a:ext cx="7691719" cy="6040439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/>
              <a:t>Mobile Programming 2021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066F0-4D30-4799-9F72-EBBB480C828E}" type="slidenum">
              <a:rPr lang="it-IT" smtClean="0"/>
              <a:t>‹N›</a:t>
            </a:fld>
            <a:endParaRPr lang="it-I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6431C-B002-4165-B42A-0E7F7930A3D2}" type="datetime1">
              <a:rPr lang="it-IT" smtClean="0"/>
              <a:t>17/06/2021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346828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ndro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data 2">
            <a:extLst>
              <a:ext uri="{FF2B5EF4-FFF2-40B4-BE49-F238E27FC236}">
                <a16:creationId xmlns:a16="http://schemas.microsoft.com/office/drawing/2014/main" id="{360360B4-E7A1-4448-B245-41E6B05E67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65647-9F98-4F3B-BE46-7CDECE950A8D}" type="datetime1">
              <a:rPr lang="it-IT" smtClean="0"/>
              <a:t>17/06/2021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543312A2-CF0D-4C97-BE7C-03A12F7AB3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Mobile Programming 2021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B54FD36C-A1F2-4274-BB2F-124109527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066F0-4D30-4799-9F72-EBBB480C828E}" type="slidenum">
              <a:rPr lang="it-IT" smtClean="0"/>
              <a:t>‹N›</a:t>
            </a:fld>
            <a:endParaRPr lang="it-IT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E4E8AFD-8898-4718-9A48-025F2B24E7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1974010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55596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F8B32-FABF-422D-89BB-9239702D2D84}" type="datetime1">
              <a:rPr lang="it-IT" smtClean="0"/>
              <a:t>17/06/2021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Mobile Programming 2020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066F0-4D30-4799-9F72-EBBB480C828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648040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dirty="0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965647-9F98-4F3B-BE46-7CDECE950A8D}" type="datetime1">
              <a:rPr lang="it-IT" smtClean="0"/>
              <a:t>17/06/2021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it-IT" dirty="0"/>
              <a:t>Mobile Programming 2021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5066F0-4D30-4799-9F72-EBBB480C828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72565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7" r:id="rId3"/>
    <p:sldLayoutId id="2147483675" r:id="rId4"/>
    <p:sldLayoutId id="2147483676" r:id="rId5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Karla" panose="020B0004030503030003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Karla" panose="020B0004030503030003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DF3C6E0-A29D-49A1-9E2A-877FFDB17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Traduzione</a:t>
            </a: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FDA5EA60-7606-4640-92F4-C6262D6657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Mobile Programming 2021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B22F189D-8BAE-45B4-B29B-C68774098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066F0-4D30-4799-9F72-EBBB480C828E}" type="slidenum">
              <a:rPr lang="it-IT" smtClean="0"/>
              <a:t>1</a:t>
            </a:fld>
            <a:endParaRPr lang="it-IT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2640B99A-6C44-4A01-B0A5-2AB7275B26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6431C-B002-4165-B42A-0E7F7930A3D2}" type="datetime1">
              <a:rPr lang="it-IT" smtClean="0"/>
              <a:t>17/06/2021</a:t>
            </a:fld>
            <a:endParaRPr lang="it-IT" dirty="0"/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E3B7EB51-BEF4-416D-8D84-02BB688FAFA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t-IT" dirty="0"/>
              <a:t>Tra le features offerte da «Digital Text Suite», c’è la traduzione di testo</a:t>
            </a:r>
          </a:p>
          <a:p>
            <a:r>
              <a:rPr lang="it-IT" dirty="0"/>
              <a:t>Questa funzionalità viene offerta in due diverse modalità:</a:t>
            </a:r>
          </a:p>
          <a:p>
            <a:pPr lvl="1"/>
            <a:r>
              <a:rPr lang="it-IT" dirty="0"/>
              <a:t>Traduzione Real-Time</a:t>
            </a:r>
          </a:p>
          <a:p>
            <a:pPr lvl="1"/>
            <a:r>
              <a:rPr lang="it-IT" dirty="0"/>
              <a:t>Traduzione statica</a:t>
            </a:r>
          </a:p>
        </p:txBody>
      </p:sp>
    </p:spTree>
    <p:extLst>
      <p:ext uri="{BB962C8B-B14F-4D97-AF65-F5344CB8AC3E}">
        <p14:creationId xmlns:p14="http://schemas.microsoft.com/office/powerpoint/2010/main" val="25071135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237560E-4E1E-4968-AD2E-14896EF99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TranslationViewModel</a:t>
            </a:r>
            <a:endParaRPr lang="it-IT" dirty="0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DAFC2387-F3BB-4FBD-B25C-104C9AF96A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Mobile Programming 2021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3EAC124-E904-4CF6-AC9A-03765E554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066F0-4D30-4799-9F72-EBBB480C828E}" type="slidenum">
              <a:rPr lang="it-IT" smtClean="0"/>
              <a:t>10</a:t>
            </a:fld>
            <a:endParaRPr lang="it-IT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6BF0C0A9-1E94-4ADE-86C0-D033E9AE4F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6431C-B002-4165-B42A-0E7F7930A3D2}" type="datetime1">
              <a:rPr lang="it-IT" smtClean="0"/>
              <a:t>17/06/2021</a:t>
            </a:fld>
            <a:endParaRPr lang="it-IT" dirty="0"/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EA575134-C320-434F-9BD6-3DF72BE4758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t-IT" dirty="0"/>
              <a:t>È la classe in cui si ha il riferimento a tutte le componenti necessarie per la traduzione:</a:t>
            </a:r>
          </a:p>
          <a:p>
            <a:pPr lvl="1"/>
            <a:r>
              <a:rPr lang="it-IT" dirty="0"/>
              <a:t>Testo sorgente</a:t>
            </a:r>
          </a:p>
          <a:p>
            <a:pPr lvl="1"/>
            <a:r>
              <a:rPr lang="it-IT" dirty="0"/>
              <a:t>Lingua sorgente</a:t>
            </a:r>
          </a:p>
          <a:p>
            <a:pPr lvl="1"/>
            <a:r>
              <a:rPr lang="it-IT" dirty="0"/>
              <a:t>Lingua destinazione</a:t>
            </a:r>
          </a:p>
          <a:p>
            <a:r>
              <a:rPr lang="it-IT" dirty="0"/>
              <a:t>La lingua sorgente viene ottenuta utilizzando un </a:t>
            </a:r>
            <a:r>
              <a:rPr lang="it-IT" dirty="0" err="1"/>
              <a:t>LanguageIdentifier</a:t>
            </a:r>
            <a:r>
              <a:rPr lang="it-IT" dirty="0"/>
              <a:t>, presente nelle librerie di </a:t>
            </a:r>
            <a:r>
              <a:rPr lang="it-IT" dirty="0" err="1"/>
              <a:t>MLKit</a:t>
            </a:r>
            <a:r>
              <a:rPr lang="it-IT" dirty="0"/>
              <a:t>, che analizza il testo sorgente</a:t>
            </a:r>
          </a:p>
        </p:txBody>
      </p:sp>
    </p:spTree>
    <p:extLst>
      <p:ext uri="{BB962C8B-B14F-4D97-AF65-F5344CB8AC3E}">
        <p14:creationId xmlns:p14="http://schemas.microsoft.com/office/powerpoint/2010/main" val="75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E45D670-A883-4215-B3F0-3A9913475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TranslationViewModel</a:t>
            </a:r>
            <a:endParaRPr lang="it-IT" dirty="0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0F26F6D5-4742-44D6-B4A9-DDDE96607B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Mobile Programming 2021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7A76861E-5E6B-43CE-B9E8-257DD95529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066F0-4D30-4799-9F72-EBBB480C828E}" type="slidenum">
              <a:rPr lang="it-IT" smtClean="0"/>
              <a:t>11</a:t>
            </a:fld>
            <a:endParaRPr lang="it-IT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9524DAFE-7EE2-4C02-B9CA-2508FB485B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6431C-B002-4165-B42A-0E7F7930A3D2}" type="datetime1">
              <a:rPr lang="it-IT" smtClean="0"/>
              <a:t>17/06/2021</a:t>
            </a:fld>
            <a:endParaRPr lang="it-IT" dirty="0"/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72ACFEBF-6DA0-47B5-BA21-A8B579FF7F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t-IT" dirty="0"/>
              <a:t>Per effettuare la traduzione, vengono utilizzati degli oggetti di tipo </a:t>
            </a:r>
            <a:r>
              <a:rPr lang="it-IT" dirty="0" err="1"/>
              <a:t>Translator</a:t>
            </a:r>
            <a:r>
              <a:rPr lang="it-IT" dirty="0"/>
              <a:t> di </a:t>
            </a:r>
            <a:r>
              <a:rPr lang="it-IT" dirty="0" err="1"/>
              <a:t>MLKit</a:t>
            </a:r>
            <a:endParaRPr lang="it-IT" dirty="0"/>
          </a:p>
          <a:p>
            <a:r>
              <a:rPr lang="it-IT" dirty="0"/>
              <a:t>Sul </a:t>
            </a:r>
            <a:r>
              <a:rPr lang="it-IT" dirty="0" err="1"/>
              <a:t>translator</a:t>
            </a:r>
            <a:r>
              <a:rPr lang="it-IT" dirty="0"/>
              <a:t> settato correttamente con lingua d’origine e di destinazione, viene invocato il metodo </a:t>
            </a:r>
            <a:r>
              <a:rPr lang="it-IT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downloadModelIfNeeded</a:t>
            </a:r>
            <a:r>
              <a:rPr lang="it-IT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it-IT" dirty="0">
                <a:cs typeface="Courier New" panose="02070309020205020404" pitchFamily="49" charset="0"/>
              </a:rPr>
              <a:t>Tale metodo provvede a scaricare dalla rete i modelli di traduzione della lingua indicata, qualora non siano presenti sul dispositivo</a:t>
            </a:r>
          </a:p>
        </p:txBody>
      </p:sp>
    </p:spTree>
    <p:extLst>
      <p:ext uri="{BB962C8B-B14F-4D97-AF65-F5344CB8AC3E}">
        <p14:creationId xmlns:p14="http://schemas.microsoft.com/office/powerpoint/2010/main" val="31383650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F513CFC-F78D-4B50-9984-25207F345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TranslationViewModel</a:t>
            </a:r>
            <a:endParaRPr lang="it-IT" dirty="0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99849845-E124-4049-B519-9FB1BF477A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Mobile Programming 2021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048AC91-0AA1-4D3A-B503-5735ACD7B0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066F0-4D30-4799-9F72-EBBB480C828E}" type="slidenum">
              <a:rPr lang="it-IT" smtClean="0"/>
              <a:t>12</a:t>
            </a:fld>
            <a:endParaRPr lang="it-IT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A85C8D90-C739-48C7-944D-C8C2A86735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6431C-B002-4165-B42A-0E7F7930A3D2}" type="datetime1">
              <a:rPr lang="it-IT" smtClean="0"/>
              <a:t>17/06/2021</a:t>
            </a:fld>
            <a:endParaRPr lang="it-IT" dirty="0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58F948F8-9FC4-4ADE-8A79-DCE1B516AD02}"/>
              </a:ext>
            </a:extLst>
          </p:cNvPr>
          <p:cNvSpPr>
            <a:spLocks noGrp="1" noChangeArrowheads="1"/>
          </p:cNvSpPr>
          <p:nvPr>
            <p:ph type="body" sz="quarter" idx="13"/>
          </p:nvPr>
        </p:nvSpPr>
        <p:spPr bwMode="auto">
          <a:xfrm>
            <a:off x="628650" y="1499537"/>
            <a:ext cx="5253361" cy="160043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val 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translatorOptions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TranslatorOptions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.Builder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.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setSourceLanguage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sourceLangCode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.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setTargetLanguage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targetLangCode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.build()</a:t>
            </a:r>
            <a:b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b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it-IT" altLang="it-IT" sz="1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kumimoji="0" lang="it-IT" altLang="it-IT" sz="1400" b="0" i="1" u="none" strike="noStrike" cap="none" normalizeH="0" baseline="0" dirty="0" err="1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kumimoji="0" lang="it-IT" altLang="it-IT" sz="1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  <a:t> the </a:t>
            </a:r>
            <a:r>
              <a:rPr kumimoji="0" lang="it-IT" altLang="it-IT" sz="1400" b="0" i="1" u="none" strike="noStrike" cap="none" normalizeH="0" baseline="0" dirty="0" err="1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  <a:t>translator</a:t>
            </a:r>
            <a:br>
              <a:rPr kumimoji="0" lang="it-IT" altLang="it-IT" sz="1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</a:b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val 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translator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</a:rPr>
              <a:t>translators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translatorOptions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]</a:t>
            </a:r>
            <a:endParaRPr kumimoji="0" lang="it-IT" altLang="it-IT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1D1605A8-67D0-431E-9527-C6629DE9E9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8650" y="3570440"/>
            <a:ext cx="8051524" cy="73866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</a:rPr>
              <a:t>modelDownloadTask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translator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.downloadModelIfNeeded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addOnCompleteListener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it-IT" altLang="it-IT" sz="14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{</a:t>
            </a:r>
            <a:br>
              <a:rPr kumimoji="0" lang="it-IT" altLang="it-IT" sz="14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it-IT" altLang="it-IT" sz="14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</a:rPr>
              <a:t>modelDownloading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.setValue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it-IT" altLang="it-IT" sz="14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}</a:t>
            </a:r>
            <a:endParaRPr kumimoji="0" lang="it-IT" altLang="it-IT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5">
            <a:extLst>
              <a:ext uri="{FF2B5EF4-FFF2-40B4-BE49-F238E27FC236}">
                <a16:creationId xmlns:a16="http://schemas.microsoft.com/office/drawing/2014/main" id="{3C6F91E2-2502-4CF0-AC53-58E51F831D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8650" y="4779569"/>
            <a:ext cx="4863548" cy="138499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4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return </a:t>
            </a:r>
            <a:r>
              <a:rPr kumimoji="0" lang="it-IT" altLang="it-IT" sz="1400" b="0" i="0" u="none" strike="noStrike" cap="none" normalizeH="0" baseline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</a:rPr>
              <a:t>modelDownloadTask</a:t>
            </a:r>
            <a:r>
              <a:rPr kumimoji="0" lang="it-IT" altLang="it-IT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.onSuccessTask </a:t>
            </a:r>
            <a:r>
              <a:rPr kumimoji="0" lang="it-IT" altLang="it-IT" sz="1400" b="1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{</a:t>
            </a:r>
            <a:br>
              <a:rPr kumimoji="0" lang="it-IT" altLang="it-IT" sz="1400" b="1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it-IT" altLang="it-IT" sz="1400" b="1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it-IT" altLang="it-IT" sz="14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  <a:t>// translate the source text</a:t>
            </a:r>
            <a:br>
              <a:rPr kumimoji="0" lang="it-IT" altLang="it-IT" sz="14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</a:br>
            <a:r>
              <a:rPr kumimoji="0" lang="it-IT" altLang="it-IT" sz="14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it-IT" altLang="it-IT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translator</a:t>
            </a:r>
            <a:r>
              <a:rPr kumimoji="0" lang="it-IT" altLang="it-IT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.translate(</a:t>
            </a:r>
            <a:r>
              <a:rPr kumimoji="0" lang="it-IT" altLang="it-IT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kumimoji="0" lang="it-IT" altLang="it-IT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it-IT" altLang="it-IT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it-IT" altLang="it-IT" sz="1400" b="1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kumimoji="0" lang="it-IT" altLang="it-IT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.addOnCompleteListener </a:t>
            </a:r>
            <a:r>
              <a:rPr kumimoji="0" lang="it-IT" altLang="it-IT" sz="1400" b="1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{</a:t>
            </a:r>
            <a:br>
              <a:rPr kumimoji="0" lang="it-IT" altLang="it-IT" sz="1400" b="1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it-IT" altLang="it-IT" sz="1400" b="1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it-IT" altLang="it-IT" sz="1400" b="0" i="0" u="none" strike="noStrike" cap="none" normalizeH="0" baseline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</a:rPr>
              <a:t>translating</a:t>
            </a:r>
            <a:r>
              <a:rPr kumimoji="0" lang="it-IT" altLang="it-IT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it-IT" altLang="it-IT" sz="1400" b="0" i="1" u="none" strike="noStrike" cap="none" normalizeH="0" baseline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</a:rPr>
              <a:t>value </a:t>
            </a:r>
            <a:r>
              <a:rPr kumimoji="0" lang="it-IT" altLang="it-IT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it-IT" altLang="it-IT" sz="14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false</a:t>
            </a:r>
            <a:br>
              <a:rPr kumimoji="0" lang="it-IT" altLang="it-IT" sz="14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</a:br>
            <a:r>
              <a:rPr kumimoji="0" lang="it-IT" altLang="it-IT" sz="1400" b="1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}</a:t>
            </a:r>
            <a:endParaRPr kumimoji="0" lang="it-IT" altLang="it-IT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11181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DB6763B-28FC-4E6F-9B83-662DF554D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TranslationViewModel</a:t>
            </a:r>
            <a:endParaRPr lang="it-IT" dirty="0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6D7EE6F1-514E-487B-83D8-7A74591F46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Mobile Programming 2021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C45FCE0-16F0-4333-A9AD-55F79A9F8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066F0-4D30-4799-9F72-EBBB480C828E}" type="slidenum">
              <a:rPr lang="it-IT" smtClean="0"/>
              <a:t>13</a:t>
            </a:fld>
            <a:endParaRPr lang="it-IT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5F9EC228-9166-4A98-9382-3FC0FC6C36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6431C-B002-4165-B42A-0E7F7930A3D2}" type="datetime1">
              <a:rPr lang="it-IT" smtClean="0"/>
              <a:t>17/06/2021</a:t>
            </a:fld>
            <a:endParaRPr lang="it-IT" dirty="0"/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DD7C08BD-E62C-44EA-B358-7BF5BC6E64C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t-IT" dirty="0"/>
              <a:t>Per quanto riguarda il testo sorgente, il testo tradotto, le lingue sorgente e target, sono tutti dei </a:t>
            </a:r>
            <a:r>
              <a:rPr lang="it-IT" dirty="0" err="1"/>
              <a:t>MutableLiveData</a:t>
            </a:r>
            <a:endParaRPr lang="it-IT" dirty="0"/>
          </a:p>
          <a:p>
            <a:r>
              <a:rPr lang="it-IT" dirty="0"/>
              <a:t>Tuttavia, sono state usate due varianti particolari di tale tipo di dato, di cui una custom:</a:t>
            </a:r>
          </a:p>
          <a:p>
            <a:pPr lvl="1"/>
            <a:r>
              <a:rPr lang="it-IT" dirty="0" err="1"/>
              <a:t>SmoothedMutableLiveData</a:t>
            </a:r>
            <a:r>
              <a:rPr lang="it-IT" dirty="0"/>
              <a:t> (custom)</a:t>
            </a:r>
          </a:p>
          <a:p>
            <a:pPr lvl="1"/>
            <a:r>
              <a:rPr lang="it-IT" dirty="0" err="1"/>
              <a:t>MediatorLiveData</a:t>
            </a:r>
            <a:r>
              <a:rPr lang="it-IT" dirty="0"/>
              <a:t>, per avere aggiornamenti quando cambia un singolo componente di un gruppo di </a:t>
            </a:r>
            <a:r>
              <a:rPr lang="it-IT" dirty="0" err="1"/>
              <a:t>MutableLiveData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429669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66C7B6D-D23B-41C0-924C-240477DE0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Scelta della lingua</a:t>
            </a: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2EC01773-3DB2-4280-8277-4AF27FB0D6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Mobile Programming 2021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30E8FD9-0537-4DEE-82E7-CA66972E5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066F0-4D30-4799-9F72-EBBB480C828E}" type="slidenum">
              <a:rPr lang="it-IT" smtClean="0"/>
              <a:t>14</a:t>
            </a:fld>
            <a:endParaRPr lang="it-IT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280393E5-77CC-4052-B7AD-15028A707C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6431C-B002-4165-B42A-0E7F7930A3D2}" type="datetime1">
              <a:rPr lang="it-IT" smtClean="0"/>
              <a:t>17/06/2021</a:t>
            </a:fld>
            <a:endParaRPr lang="it-IT" dirty="0"/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E5266E72-513C-4ACB-94E5-1980971FC3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686050" y="1460499"/>
            <a:ext cx="6305550" cy="4673507"/>
          </a:xfrm>
        </p:spPr>
        <p:txBody>
          <a:bodyPr/>
          <a:lstStyle/>
          <a:p>
            <a:r>
              <a:rPr lang="it-IT" dirty="0"/>
              <a:t>La lingua di destinazione è selezionabile tramite il bottone in basso a sinistra nel layout della traduzione real-time</a:t>
            </a:r>
          </a:p>
          <a:p>
            <a:r>
              <a:rPr lang="it-IT" dirty="0"/>
              <a:t>Apparirà il </a:t>
            </a:r>
            <a:r>
              <a:rPr lang="it-IT" dirty="0" err="1"/>
              <a:t>dialog</a:t>
            </a:r>
            <a:r>
              <a:rPr lang="it-IT" dirty="0"/>
              <a:t> in figura, che permetterà di scegliere tra oltre 50 idiomi disponibili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6CAB3640-16AC-4A51-B005-6A37862DF1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708" y="1267525"/>
            <a:ext cx="2239946" cy="49776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Ovale 9">
            <a:extLst>
              <a:ext uri="{FF2B5EF4-FFF2-40B4-BE49-F238E27FC236}">
                <a16:creationId xmlns:a16="http://schemas.microsoft.com/office/drawing/2014/main" id="{EA5A048A-A10F-4007-AEF4-AFF49F963DBC}"/>
              </a:ext>
            </a:extLst>
          </p:cNvPr>
          <p:cNvSpPr/>
          <p:nvPr/>
        </p:nvSpPr>
        <p:spPr>
          <a:xfrm>
            <a:off x="457200" y="5397500"/>
            <a:ext cx="673100" cy="698406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11472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F713AD1-B57E-4149-8313-B9FED943D5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Scelta della lingua</a:t>
            </a: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32139F44-670D-4826-B4DF-91FA29D457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Mobile Programming 2021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4100470-622E-4079-9B23-80DE8F490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066F0-4D30-4799-9F72-EBBB480C828E}" type="slidenum">
              <a:rPr lang="it-IT" smtClean="0"/>
              <a:t>15</a:t>
            </a:fld>
            <a:endParaRPr lang="it-IT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CC6D2E90-38FA-4BCB-858E-7322C1C01E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6431C-B002-4165-B42A-0E7F7930A3D2}" type="datetime1">
              <a:rPr lang="it-IT" smtClean="0"/>
              <a:t>17/06/2021</a:t>
            </a:fld>
            <a:endParaRPr lang="it-IT" dirty="0"/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14F92C2A-1DF6-409A-B229-1C9C2A6768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it-IT" dirty="0"/>
              <a:t>Il </a:t>
            </a:r>
            <a:r>
              <a:rPr lang="it-IT" dirty="0" err="1"/>
              <a:t>dialog</a:t>
            </a:r>
            <a:r>
              <a:rPr lang="it-IT" dirty="0"/>
              <a:t> è stato realizzato estendendo la classe </a:t>
            </a:r>
            <a:r>
              <a:rPr lang="it-IT" dirty="0" err="1"/>
              <a:t>DialogFragment</a:t>
            </a:r>
            <a:endParaRPr lang="it-IT" dirty="0"/>
          </a:p>
          <a:p>
            <a:r>
              <a:rPr lang="it-IT" dirty="0"/>
              <a:t>Presenta un </a:t>
            </a:r>
            <a:r>
              <a:rPr lang="it-IT" dirty="0" err="1"/>
              <a:t>Number</a:t>
            </a:r>
            <a:r>
              <a:rPr lang="it-IT" dirty="0"/>
              <a:t> </a:t>
            </a:r>
            <a:r>
              <a:rPr lang="it-IT" dirty="0" err="1"/>
              <a:t>Picker</a:t>
            </a:r>
            <a:r>
              <a:rPr lang="it-IT" dirty="0"/>
              <a:t> per la scelta della lingua cui è stato assegnato uno stile personalizzato</a:t>
            </a:r>
          </a:p>
          <a:p>
            <a:r>
              <a:rPr lang="it-IT" dirty="0"/>
              <a:t>In generale, per la gestione delle lingue, è stato creato un mapping tra gli idiomi riconosciuti da </a:t>
            </a:r>
            <a:r>
              <a:rPr lang="it-IT" dirty="0" err="1"/>
              <a:t>MLKit</a:t>
            </a:r>
            <a:r>
              <a:rPr lang="it-IT" dirty="0"/>
              <a:t> e una classe custom </a:t>
            </a:r>
            <a:r>
              <a:rPr lang="it-IT" dirty="0">
                <a:latin typeface="Courier New" panose="02070309020205020404" pitchFamily="49" charset="0"/>
                <a:cs typeface="Courier New" panose="02070309020205020404" pitchFamily="49" charset="0"/>
              </a:rPr>
              <a:t>Language</a:t>
            </a:r>
            <a:r>
              <a:rPr lang="it-IT" dirty="0"/>
              <a:t>, cui è stato aggiunto il metodo </a:t>
            </a:r>
            <a:r>
              <a:rPr lang="it-IT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getFlag</a:t>
            </a:r>
            <a:r>
              <a:rPr lang="it-IT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it-IT" dirty="0">
                <a:cs typeface="Courier New" panose="02070309020205020404" pitchFamily="49" charset="0"/>
              </a:rPr>
              <a:t>per il mapping tra lingue e una bandiera di un paese che meglio la rappresentasse</a:t>
            </a:r>
            <a:endParaRPr lang="it-IT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0241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7D8CD68-61D5-4CA4-9609-4C2727E7D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/>
              <a:t>Rimozione dei modelli di traduzione</a:t>
            </a: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86B64FE1-2208-45E4-89C8-D90BFB2130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Mobile Programming 2021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9DA2C2A-B8A3-4977-A0EC-202CBCD27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066F0-4D30-4799-9F72-EBBB480C828E}" type="slidenum">
              <a:rPr lang="it-IT" smtClean="0"/>
              <a:t>16</a:t>
            </a:fld>
            <a:endParaRPr lang="it-IT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91E59F7E-EDB6-4CCF-908C-7B9C11ABCB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6431C-B002-4165-B42A-0E7F7930A3D2}" type="datetime1">
              <a:rPr lang="it-IT" smtClean="0"/>
              <a:t>17/06/2021</a:t>
            </a:fld>
            <a:endParaRPr lang="it-IT" dirty="0"/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08464387-33B0-44FB-9396-DEAD23ED3AE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686050" y="1460499"/>
            <a:ext cx="6305550" cy="4673507"/>
          </a:xfrm>
        </p:spPr>
        <p:txBody>
          <a:bodyPr/>
          <a:lstStyle/>
          <a:p>
            <a:r>
              <a:rPr lang="it-IT" dirty="0"/>
              <a:t>Cliccando sul </a:t>
            </a:r>
            <a:r>
              <a:rPr lang="it-IT" dirty="0" err="1"/>
              <a:t>FloatingActionButton</a:t>
            </a:r>
            <a:r>
              <a:rPr lang="it-IT" dirty="0"/>
              <a:t> in basso a destra, si aprirà una nuova activity in cui sarà possibile eliminare i modelli per la traduzione precedentemente scaricati</a:t>
            </a:r>
          </a:p>
          <a:p>
            <a:r>
              <a:rPr lang="it-IT" dirty="0"/>
              <a:t>Ogni modello pesa all’incirca 30MB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7FBD5AFD-3954-4CBF-8280-4501390B79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963" y="1365385"/>
            <a:ext cx="2245934" cy="49909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Ovale 7">
            <a:extLst>
              <a:ext uri="{FF2B5EF4-FFF2-40B4-BE49-F238E27FC236}">
                <a16:creationId xmlns:a16="http://schemas.microsoft.com/office/drawing/2014/main" id="{F15FE5F0-CC5D-4CD8-83ED-F1AA7A98A108}"/>
              </a:ext>
            </a:extLst>
          </p:cNvPr>
          <p:cNvSpPr/>
          <p:nvPr/>
        </p:nvSpPr>
        <p:spPr>
          <a:xfrm>
            <a:off x="1657350" y="5491305"/>
            <a:ext cx="673100" cy="698406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38707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CCB0BDA-F67F-4668-8CE9-C77B2AAF5C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DeleteTranslationModulesActivity</a:t>
            </a:r>
            <a:endParaRPr lang="it-IT" dirty="0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A3D38C1B-0F3A-4710-8E6E-AA0387AB84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Mobile Programming 2021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B149456-3E0F-4238-9D33-7218CAC1E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066F0-4D30-4799-9F72-EBBB480C828E}" type="slidenum">
              <a:rPr lang="it-IT" smtClean="0"/>
              <a:t>17</a:t>
            </a:fld>
            <a:endParaRPr lang="it-IT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6762CE31-862F-4584-9CE5-0BC6D78807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6431C-B002-4165-B42A-0E7F7930A3D2}" type="datetime1">
              <a:rPr lang="it-IT" smtClean="0"/>
              <a:t>17/06/2021</a:t>
            </a:fld>
            <a:endParaRPr lang="it-IT" dirty="0"/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826BE8B7-DF97-48E3-B699-4DC9B79AFDA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686050" y="1460499"/>
            <a:ext cx="6305550" cy="4673507"/>
          </a:xfrm>
        </p:spPr>
        <p:txBody>
          <a:bodyPr>
            <a:normAutofit fontScale="92500"/>
          </a:bodyPr>
          <a:lstStyle/>
          <a:p>
            <a:r>
              <a:rPr lang="it-IT" dirty="0"/>
              <a:t>Il layout dell’activity consta sostanzialmente di una </a:t>
            </a:r>
            <a:r>
              <a:rPr lang="it-IT" dirty="0" err="1"/>
              <a:t>RecyclerView</a:t>
            </a:r>
            <a:r>
              <a:rPr lang="it-IT" dirty="0"/>
              <a:t>, in cui è possibile una selezione multipla degli items da eliminare</a:t>
            </a:r>
          </a:p>
          <a:p>
            <a:r>
              <a:rPr lang="it-IT" dirty="0"/>
              <a:t>Si usa il meccanismo delle Coroutine per verificare quali modelli sono presenti nel dispositivo; ne viene poi fatto il mapping per costruire una lista di Language da passare </a:t>
            </a:r>
            <a:r>
              <a:rPr lang="it-IT" dirty="0" err="1"/>
              <a:t>all’adapter</a:t>
            </a:r>
            <a:r>
              <a:rPr lang="it-IT" dirty="0"/>
              <a:t> della </a:t>
            </a:r>
            <a:r>
              <a:rPr lang="it-IT" dirty="0" err="1"/>
              <a:t>RecyclerView</a:t>
            </a:r>
            <a:r>
              <a:rPr lang="it-IT" dirty="0"/>
              <a:t> per la visualizzazione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22E4BC4E-E884-42A8-8A0D-260C187E82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347" y="1365346"/>
            <a:ext cx="2145898" cy="47686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133435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330F51D-6C8E-4EDC-9CE6-99F6814A3F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DeleteTranslationModulesActivity</a:t>
            </a:r>
            <a:endParaRPr lang="it-IT" dirty="0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564CA41C-FCB0-4290-9D79-7011257BB2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Mobile Programming 2021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0C06991-4AC4-4448-8CB2-015DFD815C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066F0-4D30-4799-9F72-EBBB480C828E}" type="slidenum">
              <a:rPr lang="it-IT" smtClean="0"/>
              <a:t>18</a:t>
            </a:fld>
            <a:endParaRPr lang="it-IT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76244F78-2795-44CA-AA11-08DD7F57E2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6431C-B002-4165-B42A-0E7F7930A3D2}" type="datetime1">
              <a:rPr lang="it-IT" smtClean="0"/>
              <a:t>17/06/2021</a:t>
            </a:fld>
            <a:endParaRPr lang="it-IT" dirty="0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39A36069-019F-4136-B607-B7B529F18261}"/>
              </a:ext>
            </a:extLst>
          </p:cNvPr>
          <p:cNvSpPr>
            <a:spLocks noGrp="1" noChangeArrowheads="1"/>
          </p:cNvSpPr>
          <p:nvPr>
            <p:ph type="body" sz="quarter" idx="13"/>
          </p:nvPr>
        </p:nvSpPr>
        <p:spPr bwMode="auto">
          <a:xfrm>
            <a:off x="628650" y="1753802"/>
            <a:ext cx="8334333" cy="28931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val 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modelManager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RemoteModelManager.getInstance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it-IT" altLang="it-IT" sz="1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kumimoji="0" lang="it-IT" altLang="it-IT" sz="1400" b="0" i="1" u="none" strike="noStrike" cap="none" normalizeH="0" baseline="0" dirty="0" err="1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kumimoji="0" lang="it-IT" altLang="it-IT" sz="1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it-IT" altLang="it-IT" sz="1400" b="0" i="1" u="none" strike="noStrike" cap="none" normalizeH="0" baseline="0" dirty="0" err="1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  <a:t>translation</a:t>
            </a:r>
            <a:r>
              <a:rPr kumimoji="0" lang="it-IT" altLang="it-IT" sz="1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  <a:t> models </a:t>
            </a:r>
            <a:r>
              <a:rPr kumimoji="0" lang="it-IT" altLang="it-IT" sz="1400" b="0" i="1" u="none" strike="noStrike" cap="none" normalizeH="0" baseline="0" dirty="0" err="1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  <a:t>stored</a:t>
            </a:r>
            <a:r>
              <a:rPr kumimoji="0" lang="it-IT" altLang="it-IT" sz="1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  <a:t> on the device</a:t>
            </a:r>
            <a:br>
              <a:rPr kumimoji="0" lang="it-IT" altLang="it-IT" sz="1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</a:b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CoroutineScope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Dispatchers.IO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launch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it-IT" altLang="it-IT" sz="14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{</a:t>
            </a:r>
            <a:br>
              <a:rPr kumimoji="0" lang="it-IT" altLang="it-IT" sz="14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it-IT" altLang="it-IT" sz="14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Tasks.await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modelManager.getDownloadedModels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TranslateRemoteModel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.java)</a:t>
            </a:r>
            <a:b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    .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addOnSuccessListener</a:t>
            </a:r>
            <a:r>
              <a:rPr kumimoji="0" lang="it-IT" altLang="it-IT" sz="14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{ 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models </a:t>
            </a:r>
            <a:r>
              <a:rPr kumimoji="0" lang="it-IT" altLang="it-IT" sz="14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-&gt;</a:t>
            </a:r>
            <a:br>
              <a:rPr kumimoji="0" lang="it-IT" altLang="it-IT" sz="14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it-IT" altLang="it-IT" sz="14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models.forEach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it-IT" altLang="it-IT" sz="14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{</a:t>
            </a:r>
            <a:br>
              <a:rPr kumimoji="0" lang="it-IT" altLang="it-IT" sz="14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it-IT" altLang="it-IT" sz="14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            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modules.add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(Language(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it.language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))</a:t>
            </a:r>
            <a:b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it-IT" altLang="it-IT" sz="14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kumimoji="0" lang="it-IT" altLang="it-IT" sz="14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it-IT" altLang="it-IT" sz="14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    }</a:t>
            </a:r>
            <a:br>
              <a:rPr kumimoji="0" lang="it-IT" altLang="it-IT" sz="14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it-IT" altLang="it-IT" sz="14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addOnFailureListener</a:t>
            </a:r>
            <a:r>
              <a:rPr kumimoji="0" lang="it-IT" altLang="it-IT" sz="14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{</a:t>
            </a:r>
            <a:br>
              <a:rPr kumimoji="0" lang="it-IT" altLang="it-IT" sz="14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it-IT" altLang="it-IT" sz="14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Log.d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</a:rPr>
              <a:t>Modules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</a:rPr>
              <a:t>Unable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</a:rPr>
              <a:t> to 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</a:rPr>
              <a:t>detect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</a:rPr>
              <a:t>downloaded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</a:rPr>
              <a:t>modules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        finish()</a:t>
            </a:r>
            <a:b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it-IT" altLang="it-IT" sz="14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)</a:t>
            </a:r>
            <a:endParaRPr kumimoji="0" lang="it-IT" altLang="it-IT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F70AA80B-3AAA-4C21-9B17-CC9EF43F49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36221" y="5132294"/>
            <a:ext cx="4557658" cy="73866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CoroutineScope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Dispatchers.Default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launch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it-IT" altLang="it-IT" sz="14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{</a:t>
            </a:r>
            <a:br>
              <a:rPr kumimoji="0" lang="it-IT" altLang="it-IT" sz="14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it-IT" altLang="it-IT" sz="14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deleteModule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modelManager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it.code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it-IT" altLang="it-IT" sz="14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}</a:t>
            </a:r>
            <a:endParaRPr kumimoji="0" lang="it-IT" altLang="it-IT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65038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9886C0F-529A-4410-A585-D13538D800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DeleteTranslationModulesActivity</a:t>
            </a:r>
            <a:endParaRPr lang="it-IT" dirty="0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D1A728D0-8793-4B8C-AEED-5F8866FCC1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Mobile Programming 2021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7FBDB479-A743-4B33-B9EC-6D4FD6754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066F0-4D30-4799-9F72-EBBB480C828E}" type="slidenum">
              <a:rPr lang="it-IT" smtClean="0"/>
              <a:t>19</a:t>
            </a:fld>
            <a:endParaRPr lang="it-IT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7EF26FA7-F101-4CB1-8C70-6BE63C0716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6431C-B002-4165-B42A-0E7F7930A3D2}" type="datetime1">
              <a:rPr lang="it-IT" smtClean="0"/>
              <a:t>17/06/2021</a:t>
            </a:fld>
            <a:endParaRPr lang="it-IT" dirty="0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D15240F2-A1F7-4921-AF9C-432846DF6959}"/>
              </a:ext>
            </a:extLst>
          </p:cNvPr>
          <p:cNvSpPr>
            <a:spLocks noGrp="1" noChangeArrowheads="1"/>
          </p:cNvSpPr>
          <p:nvPr>
            <p:ph type="body" sz="quarter" idx="13"/>
          </p:nvPr>
        </p:nvSpPr>
        <p:spPr bwMode="auto">
          <a:xfrm>
            <a:off x="113964" y="2584055"/>
            <a:ext cx="9030036" cy="138499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private 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fun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00627A"/>
                </a:solidFill>
                <a:effectLst/>
                <a:latin typeface="Consolas" panose="020B0609020204030204" pitchFamily="49" charset="0"/>
              </a:rPr>
              <a:t>deleteModule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modelManager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RemoteModelManager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, code: 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) {</a:t>
            </a:r>
            <a:b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val 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model = 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TranslateRemoteModel.Builder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(code).build()</a:t>
            </a:r>
            <a:b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modelManager.deleteDownloadedModel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(model).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addOnFailureListener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it-IT" altLang="it-IT" sz="14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{</a:t>
            </a:r>
            <a:br>
              <a:rPr kumimoji="0" lang="it-IT" altLang="it-IT" sz="14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it-IT" altLang="it-IT" sz="14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Toast.makeText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</a:rPr>
              <a:t>Deletion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</a:rPr>
              <a:t> of model 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037A6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code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</a:rPr>
              <a:t>failed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Toast.LENGTH_SHORT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).show()</a:t>
            </a:r>
            <a:b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it-IT" altLang="it-IT" sz="14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kumimoji="0" lang="it-IT" altLang="it-IT" sz="14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}</a:t>
            </a:r>
            <a:endParaRPr kumimoji="0" lang="it-IT" altLang="it-IT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01571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DF95B63-CE27-44DD-ACD4-B221D9A61E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Traduzione Real-Time</a:t>
            </a: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63F2085C-3C0B-4176-A62C-061D982AF4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Mobile Programming 2021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D128856-25EC-4B86-8573-DAC5951FB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066F0-4D30-4799-9F72-EBBB480C828E}" type="slidenum">
              <a:rPr lang="it-IT" smtClean="0"/>
              <a:t>2</a:t>
            </a:fld>
            <a:endParaRPr lang="it-IT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BAD3A1BC-A6FB-4AF1-9D43-5CCFEBC262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6431C-B002-4165-B42A-0E7F7930A3D2}" type="datetime1">
              <a:rPr lang="it-IT" smtClean="0"/>
              <a:t>17/06/2021</a:t>
            </a:fld>
            <a:endParaRPr lang="it-IT" dirty="0"/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BDD2DB7D-9437-4C4B-BCDC-28194F84DE7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782958" y="1460499"/>
            <a:ext cx="6208642" cy="4673507"/>
          </a:xfrm>
        </p:spPr>
        <p:txBody>
          <a:bodyPr/>
          <a:lstStyle/>
          <a:p>
            <a:r>
              <a:rPr lang="it-IT" dirty="0"/>
              <a:t>È disponibile nel tab centrale del tab layout principale dell’app</a:t>
            </a:r>
          </a:p>
          <a:p>
            <a:r>
              <a:rPr lang="it-IT" dirty="0"/>
              <a:t>Utilizza la fotocamera per prendere in input stream di immagini e analizzarle</a:t>
            </a:r>
          </a:p>
          <a:p>
            <a:r>
              <a:rPr lang="it-IT" dirty="0"/>
              <a:t>Viene riconosciuto il testo presente nelle immagini e la lingua in cui è scritto</a:t>
            </a:r>
          </a:p>
          <a:p>
            <a:r>
              <a:rPr lang="it-IT" dirty="0"/>
              <a:t>È possibile selezionare una lingua target in cui tradurre il testo riconosciuto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3C212B81-C84C-4163-AA28-6FEC44131F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963" y="1365385"/>
            <a:ext cx="2245934" cy="49909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Ovale 8">
            <a:extLst>
              <a:ext uri="{FF2B5EF4-FFF2-40B4-BE49-F238E27FC236}">
                <a16:creationId xmlns:a16="http://schemas.microsoft.com/office/drawing/2014/main" id="{70E528E5-69A6-4B3F-8656-FF8BC498D1DF}"/>
              </a:ext>
            </a:extLst>
          </p:cNvPr>
          <p:cNvSpPr/>
          <p:nvPr/>
        </p:nvSpPr>
        <p:spPr>
          <a:xfrm>
            <a:off x="139700" y="3638416"/>
            <a:ext cx="2643258" cy="1054100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46745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D8A4C65-8D89-4B36-B30E-44CE5B0590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Traduzione statica</a:t>
            </a: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A0A78210-C903-4135-81A5-03951176B3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Mobile Programming 2021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3C30E30-01A0-43A8-8933-592F4DD6F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066F0-4D30-4799-9F72-EBBB480C828E}" type="slidenum">
              <a:rPr lang="it-IT" smtClean="0"/>
              <a:t>20</a:t>
            </a:fld>
            <a:endParaRPr lang="it-IT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25D45F5D-8FF0-4C73-BEC0-06D99EC96D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6431C-B002-4165-B42A-0E7F7930A3D2}" type="datetime1">
              <a:rPr lang="it-IT" smtClean="0"/>
              <a:t>17/06/2021</a:t>
            </a:fld>
            <a:endParaRPr lang="it-IT" dirty="0"/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64B8D5BF-BD04-4B06-98AA-04A2C55B558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t-IT" dirty="0"/>
              <a:t>È possibile anche effettuare la traduzione del testo in maniera statica, a partire da una nota precedentemente creata</a:t>
            </a:r>
          </a:p>
          <a:p>
            <a:r>
              <a:rPr lang="it-IT" dirty="0"/>
              <a:t>Questa feature è disponibile nella </a:t>
            </a:r>
            <a:r>
              <a:rPr lang="it-IT" dirty="0" err="1"/>
              <a:t>TextResultActivity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1208061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C20D41A-119E-4EDF-8BB0-60276E2A29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Traduzione statica</a:t>
            </a: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57913F00-36BC-403D-BB5B-48E95F5401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Mobile Programming 2021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A779D2A-DA2F-4BF1-B1B8-6CB5A9C10F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066F0-4D30-4799-9F72-EBBB480C828E}" type="slidenum">
              <a:rPr lang="it-IT" smtClean="0"/>
              <a:t>21</a:t>
            </a:fld>
            <a:endParaRPr lang="it-IT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D6C505AD-8B7D-4BD2-858B-67BEC6A1FA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6431C-B002-4165-B42A-0E7F7930A3D2}" type="datetime1">
              <a:rPr lang="it-IT" smtClean="0"/>
              <a:t>17/06/2021</a:t>
            </a:fld>
            <a:endParaRPr lang="it-IT" dirty="0"/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F36B8A97-E6A2-4757-87F2-ADEEAF527DC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75000" y="1460499"/>
            <a:ext cx="5816600" cy="4673507"/>
          </a:xfrm>
        </p:spPr>
        <p:txBody>
          <a:bodyPr/>
          <a:lstStyle/>
          <a:p>
            <a:r>
              <a:rPr lang="it-IT" dirty="0"/>
              <a:t>Cliccando sul FAB indicato in figura, apparirà lo stesso </a:t>
            </a:r>
            <a:r>
              <a:rPr lang="it-IT" dirty="0" err="1"/>
              <a:t>dialog</a:t>
            </a:r>
            <a:r>
              <a:rPr lang="it-IT" dirty="0"/>
              <a:t> visto in precedenza per la scelta della lingua target</a:t>
            </a:r>
          </a:p>
          <a:p>
            <a:r>
              <a:rPr lang="it-IT" dirty="0"/>
              <a:t>Ancora una volta, viene utilizzato il meccanismo delle Coroutines per creare la lista di lingue da passare al </a:t>
            </a:r>
            <a:r>
              <a:rPr lang="it-IT" dirty="0" err="1"/>
              <a:t>dialog</a:t>
            </a:r>
            <a:endParaRPr lang="it-IT" dirty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0F314EB4-0946-482C-B489-DEA94AAFBC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273371"/>
            <a:ext cx="2228674" cy="49526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9A421B57-B662-435E-85CA-51157506FB00}"/>
              </a:ext>
            </a:extLst>
          </p:cNvPr>
          <p:cNvCxnSpPr/>
          <p:nvPr/>
        </p:nvCxnSpPr>
        <p:spPr>
          <a:xfrm flipV="1">
            <a:off x="1320800" y="5067300"/>
            <a:ext cx="965200" cy="889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62168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C3707B-B1EE-4CDA-AF22-CFC151A4D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Translator</a:t>
            </a:r>
            <a:endParaRPr lang="it-IT" dirty="0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59817FE3-C4E9-48BC-9020-AD2EBD7927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Mobile Programming 2021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AF4BD93-6314-4D73-9E54-1FAAF6F99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066F0-4D30-4799-9F72-EBBB480C828E}" type="slidenum">
              <a:rPr lang="it-IT" smtClean="0"/>
              <a:t>22</a:t>
            </a:fld>
            <a:endParaRPr lang="it-IT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5E053480-EF4B-4AF7-8BC9-30ACF9786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6431C-B002-4165-B42A-0E7F7930A3D2}" type="datetime1">
              <a:rPr lang="it-IT" smtClean="0"/>
              <a:t>17/06/2021</a:t>
            </a:fld>
            <a:endParaRPr lang="it-IT" dirty="0"/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9124DD7A-90B2-4C97-99E9-6FFA3B89151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t-IT" dirty="0"/>
              <a:t>Questa volta, per effettuare la traduzione si utilizza la classe </a:t>
            </a:r>
            <a:r>
              <a:rPr lang="it-IT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Translator</a:t>
            </a:r>
            <a:r>
              <a:rPr lang="it-IT" dirty="0">
                <a:cs typeface="Courier New" panose="02070309020205020404" pitchFamily="49" charset="0"/>
              </a:rPr>
              <a:t>, in quanto non si ha più bisogno dei </a:t>
            </a:r>
            <a:r>
              <a:rPr lang="it-IT" dirty="0" err="1">
                <a:cs typeface="Courier New" panose="02070309020205020404" pitchFamily="49" charset="0"/>
              </a:rPr>
              <a:t>MutableLiveData</a:t>
            </a:r>
            <a:endParaRPr lang="it-IT" dirty="0">
              <a:cs typeface="Courier New" panose="02070309020205020404" pitchFamily="49" charset="0"/>
            </a:endParaRPr>
          </a:p>
          <a:p>
            <a:r>
              <a:rPr lang="it-IT" dirty="0">
                <a:cs typeface="Courier New" panose="02070309020205020404" pitchFamily="49" charset="0"/>
              </a:rPr>
              <a:t>La traduzione vera e propria avviene sempre tramite le classi </a:t>
            </a:r>
            <a:r>
              <a:rPr lang="it-IT" dirty="0" err="1">
                <a:cs typeface="Courier New" panose="02070309020205020404" pitchFamily="49" charset="0"/>
              </a:rPr>
              <a:t>Translator</a:t>
            </a:r>
            <a:r>
              <a:rPr lang="it-IT" dirty="0">
                <a:cs typeface="Courier New" panose="02070309020205020404" pitchFamily="49" charset="0"/>
              </a:rPr>
              <a:t> di </a:t>
            </a:r>
            <a:r>
              <a:rPr lang="it-IT" dirty="0" err="1">
                <a:cs typeface="Courier New" panose="02070309020205020404" pitchFamily="49" charset="0"/>
              </a:rPr>
              <a:t>MLKit</a:t>
            </a:r>
            <a:r>
              <a:rPr lang="it-IT" dirty="0">
                <a:cs typeface="Courier New" panose="02070309020205020404" pitchFamily="49" charset="0"/>
              </a:rPr>
              <a:t>, ma stavolta il testo e i codici della lingua sorgente e destinazione vengono direttamente passati come parametri alla funzione </a:t>
            </a:r>
            <a:r>
              <a:rPr lang="it-IT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translate</a:t>
            </a:r>
            <a:r>
              <a:rPr lang="it-IT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7605517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3A326A1-1F84-4C58-B089-A37B640134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Translator</a:t>
            </a:r>
            <a:endParaRPr lang="it-IT" dirty="0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EE50FB12-DDBE-445A-BC39-4A3148E76C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Mobile Programming 2021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CA0E1B9-5390-4A7D-B268-9951044D80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066F0-4D30-4799-9F72-EBBB480C828E}" type="slidenum">
              <a:rPr lang="it-IT" smtClean="0"/>
              <a:t>23</a:t>
            </a:fld>
            <a:endParaRPr lang="it-IT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8C7750FF-C0EA-4F00-B741-4D0CC93223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6431C-B002-4165-B42A-0E7F7930A3D2}" type="datetime1">
              <a:rPr lang="it-IT" smtClean="0"/>
              <a:t>17/06/2021</a:t>
            </a:fld>
            <a:endParaRPr lang="it-IT" dirty="0"/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01327A10-3528-43CE-B4E3-D7E85807085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it-IT" dirty="0"/>
              <a:t>La funzione </a:t>
            </a:r>
            <a:r>
              <a:rPr lang="it-IT" dirty="0" err="1"/>
              <a:t>translate</a:t>
            </a:r>
            <a:r>
              <a:rPr lang="it-IT" dirty="0"/>
              <a:t>() restituisce un Task&lt;</a:t>
            </a:r>
            <a:r>
              <a:rPr lang="it-IT" dirty="0" err="1"/>
              <a:t>String</a:t>
            </a:r>
            <a:r>
              <a:rPr lang="it-IT" dirty="0"/>
              <a:t>&gt;, il quale, come in precedenza, fa il download dei modelli di traduzione, se necessari, e provvede a tradurre il testo</a:t>
            </a:r>
          </a:p>
          <a:p>
            <a:r>
              <a:rPr lang="it-IT" dirty="0"/>
              <a:t>Tuttavia, per ottenere il risultato bisogna attendere che il Task venga completato, quindi viene bloccata la UI, ma appare una </a:t>
            </a:r>
            <a:r>
              <a:rPr lang="it-IT" dirty="0" err="1"/>
              <a:t>ProgressBar</a:t>
            </a:r>
            <a:r>
              <a:rPr lang="it-IT" dirty="0"/>
              <a:t> accompagnata da una </a:t>
            </a:r>
            <a:r>
              <a:rPr lang="it-IT" dirty="0" err="1"/>
              <a:t>TextView</a:t>
            </a:r>
            <a:r>
              <a:rPr lang="it-IT" dirty="0"/>
              <a:t> per avvisare l’utente che la traduzione è in corso</a:t>
            </a:r>
          </a:p>
        </p:txBody>
      </p:sp>
    </p:spTree>
    <p:extLst>
      <p:ext uri="{BB962C8B-B14F-4D97-AF65-F5344CB8AC3E}">
        <p14:creationId xmlns:p14="http://schemas.microsoft.com/office/powerpoint/2010/main" val="25597670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012111A-738D-4E50-9D75-4B7FAD5CC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TextResultActivity</a:t>
            </a:r>
            <a:endParaRPr lang="it-IT" dirty="0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D9E53A0F-0D9A-4D08-86DC-3912C1BA95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Mobile Programming 2021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01424AF-F6AC-4788-A763-240786BAA6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066F0-4D30-4799-9F72-EBBB480C828E}" type="slidenum">
              <a:rPr lang="it-IT" smtClean="0"/>
              <a:t>24</a:t>
            </a:fld>
            <a:endParaRPr lang="it-IT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BA9D038B-E9CA-4EC7-B0CA-B33C8A2925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6431C-B002-4165-B42A-0E7F7930A3D2}" type="datetime1">
              <a:rPr lang="it-IT" smtClean="0"/>
              <a:t>17/06/2021</a:t>
            </a:fld>
            <a:endParaRPr lang="it-IT" dirty="0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52D6EEF0-1519-47BD-9400-2110142703BD}"/>
              </a:ext>
            </a:extLst>
          </p:cNvPr>
          <p:cNvSpPr>
            <a:spLocks noGrp="1" noChangeArrowheads="1"/>
          </p:cNvSpPr>
          <p:nvPr>
            <p:ph type="body" sz="quarter" idx="13"/>
          </p:nvPr>
        </p:nvSpPr>
        <p:spPr bwMode="auto">
          <a:xfrm>
            <a:off x="305447" y="1742015"/>
            <a:ext cx="8533105" cy="375487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setNormalLayoutEnable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binding.grpTranslation.visibility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View.VISIBLE</a:t>
            </a:r>
            <a:b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CoroutineScope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Dispatchers.Default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launch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it-IT" altLang="it-IT" sz="14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{</a:t>
            </a:r>
            <a:br>
              <a:rPr kumimoji="0" lang="it-IT" altLang="it-IT" sz="14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it-IT" altLang="it-IT" sz="14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val 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translator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Translator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b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it-IT" altLang="it-IT" sz="1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kumimoji="0" lang="it-IT" altLang="it-IT" sz="1400" b="0" i="1" u="none" strike="noStrike" cap="none" normalizeH="0" baseline="0" dirty="0" err="1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  <a:t>waiting</a:t>
            </a:r>
            <a:r>
              <a:rPr kumimoji="0" lang="it-IT" altLang="it-IT" sz="1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  <a:t> the </a:t>
            </a:r>
            <a:r>
              <a:rPr kumimoji="0" lang="it-IT" altLang="it-IT" sz="1400" b="0" i="1" u="none" strike="noStrike" cap="none" normalizeH="0" baseline="0" dirty="0" err="1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  <a:t>translation</a:t>
            </a:r>
            <a:r>
              <a:rPr kumimoji="0" lang="it-IT" altLang="it-IT" sz="1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it-IT" altLang="it-IT" sz="1400" b="0" i="1" u="none" strike="noStrike" cap="none" normalizeH="0" baseline="0" dirty="0" err="1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  <a:t>blocking</a:t>
            </a:r>
            <a:r>
              <a:rPr kumimoji="0" lang="it-IT" altLang="it-IT" sz="1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  <a:t> UI</a:t>
            </a:r>
            <a:br>
              <a:rPr kumimoji="0" lang="it-IT" altLang="it-IT" sz="1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</a:br>
            <a:r>
              <a:rPr kumimoji="0" lang="it-IT" altLang="it-IT" sz="1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val 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newRes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Tasks.await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translator.translate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textResult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language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targetLang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))</a:t>
            </a:r>
            <a:b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CoroutineScope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Dispatchers.Main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launch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it-IT" altLang="it-IT" sz="14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{</a:t>
            </a:r>
            <a:br>
              <a:rPr kumimoji="0" lang="it-IT" altLang="it-IT" sz="14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it-IT" altLang="it-IT" sz="14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binding.grpTranslation.visibility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View.GONE</a:t>
            </a:r>
            <a:b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val 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intent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Intent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4A86E8"/>
                </a:solidFill>
                <a:effectLst/>
                <a:latin typeface="Consolas" panose="020B0609020204030204" pitchFamily="49" charset="0"/>
              </a:rPr>
              <a:t>@TextResultActivity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,TextResultActivity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.java)</a:t>
            </a:r>
            <a:b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val 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newNote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= Note(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newRes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targetLang,System.currentTimeMillis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(),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intent.putExtra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newNote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intent.putExtra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TextResultType.NOT_SAVED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startActivity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intent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setNormalLayoutEnable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it-IT" altLang="it-IT" sz="14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kumimoji="0" lang="it-IT" altLang="it-IT" sz="14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it-IT" altLang="it-IT" sz="14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}</a:t>
            </a:r>
            <a:endParaRPr kumimoji="0" lang="it-IT" altLang="it-IT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44285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1714E8B-3668-4961-859F-BA0AF7870D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TextResultActivity</a:t>
            </a:r>
            <a:endParaRPr lang="it-IT" dirty="0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BED39772-F1D2-4555-8D7F-B763B3B949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Mobile Programming 2021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2E14F54-7F05-404A-AA4E-21ED5099E5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066F0-4D30-4799-9F72-EBBB480C828E}" type="slidenum">
              <a:rPr lang="it-IT" smtClean="0"/>
              <a:t>25</a:t>
            </a:fld>
            <a:endParaRPr lang="it-IT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48435008-C601-485B-9E2D-2C1F6590CD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6431C-B002-4165-B42A-0E7F7930A3D2}" type="datetime1">
              <a:rPr lang="it-IT" smtClean="0"/>
              <a:t>17/06/2021</a:t>
            </a:fld>
            <a:endParaRPr lang="it-IT" dirty="0"/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064A02FD-D81A-4B65-8BB1-1857A93BD8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t-IT" dirty="0"/>
              <a:t>Una volta ottenuto il testo tradotto, viene creata una nuova nota (classe </a:t>
            </a:r>
            <a:r>
              <a:rPr lang="it-IT" dirty="0">
                <a:latin typeface="Courier New" panose="02070309020205020404" pitchFamily="49" charset="0"/>
                <a:cs typeface="Courier New" panose="02070309020205020404" pitchFamily="49" charset="0"/>
              </a:rPr>
              <a:t>Note</a:t>
            </a:r>
            <a:r>
              <a:rPr lang="it-IT" dirty="0"/>
              <a:t>) </a:t>
            </a:r>
          </a:p>
          <a:p>
            <a:r>
              <a:rPr lang="it-IT" dirty="0"/>
              <a:t>Dopodiché viene lanciata una </a:t>
            </a:r>
            <a:r>
              <a:rPr lang="it-IT" dirty="0" err="1"/>
              <a:t>Intent</a:t>
            </a:r>
            <a:r>
              <a:rPr lang="it-IT" dirty="0"/>
              <a:t> verso un’altra istanza di </a:t>
            </a:r>
            <a:r>
              <a:rPr lang="it-IT" dirty="0" err="1"/>
              <a:t>TextResultActivity</a:t>
            </a:r>
            <a:r>
              <a:rPr lang="it-IT" dirty="0"/>
              <a:t>, passando la nuova nota creata come dato</a:t>
            </a:r>
          </a:p>
        </p:txBody>
      </p:sp>
    </p:spTree>
    <p:extLst>
      <p:ext uri="{BB962C8B-B14F-4D97-AF65-F5344CB8AC3E}">
        <p14:creationId xmlns:p14="http://schemas.microsoft.com/office/powerpoint/2010/main" val="22646921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ADD4D3E-C2E1-47BE-AE35-81DF9B2D57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Salvataggio in PDF</a:t>
            </a: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8119A1F4-D6DA-46FC-961E-284AAF793E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Mobile Programming 2021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CF4EBB4-EEB4-4CCC-9606-E0E65A82E9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066F0-4D30-4799-9F72-EBBB480C828E}" type="slidenum">
              <a:rPr lang="it-IT" smtClean="0"/>
              <a:t>26</a:t>
            </a:fld>
            <a:endParaRPr lang="it-IT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1D2CB588-1A10-479F-8C2F-B09A0D9C6F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6431C-B002-4165-B42A-0E7F7930A3D2}" type="datetime1">
              <a:rPr lang="it-IT" smtClean="0"/>
              <a:t>17/06/2021</a:t>
            </a:fld>
            <a:endParaRPr lang="it-IT" dirty="0"/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624F14EF-5F55-491D-8DF0-C130360EBDE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028950" y="1460499"/>
            <a:ext cx="5962650" cy="4673507"/>
          </a:xfrm>
        </p:spPr>
        <p:txBody>
          <a:bodyPr/>
          <a:lstStyle/>
          <a:p>
            <a:r>
              <a:rPr lang="it-IT" dirty="0"/>
              <a:t>Un’altra feature offerta dalla applicazione è il salvataggio del testo di una nota in formato PDF</a:t>
            </a:r>
          </a:p>
          <a:p>
            <a:r>
              <a:rPr lang="it-IT" dirty="0"/>
              <a:t>Per la creazione e la scrittura su un documento PDF si è fatto uso della libreria «</a:t>
            </a:r>
            <a:r>
              <a:rPr lang="it-IT" dirty="0" err="1"/>
              <a:t>itextpdf</a:t>
            </a:r>
            <a:r>
              <a:rPr lang="it-IT" dirty="0"/>
              <a:t>»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BF0912E2-FDA2-48E4-95F1-43319A97B9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273371"/>
            <a:ext cx="2228674" cy="49526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C8BA8DA3-2483-4076-BD1E-BC9CC3891C8E}"/>
              </a:ext>
            </a:extLst>
          </p:cNvPr>
          <p:cNvCxnSpPr/>
          <p:nvPr/>
        </p:nvCxnSpPr>
        <p:spPr>
          <a:xfrm flipV="1">
            <a:off x="1371600" y="4660900"/>
            <a:ext cx="965200" cy="889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16674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08B5D4A-4BA5-4EFD-AC91-458B472B6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Salvataggio in PDF</a:t>
            </a: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FA30E366-6F34-4B43-9B61-1B121CE2A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Mobile Programming 2021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00F0E4C-ED9D-4F44-81DB-C44E672829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066F0-4D30-4799-9F72-EBBB480C828E}" type="slidenum">
              <a:rPr lang="it-IT" smtClean="0"/>
              <a:t>27</a:t>
            </a:fld>
            <a:endParaRPr lang="it-IT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1694C797-BB27-40EF-A41D-53A1FBD985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6431C-B002-4165-B42A-0E7F7930A3D2}" type="datetime1">
              <a:rPr lang="it-IT" smtClean="0"/>
              <a:t>17/06/2021</a:t>
            </a:fld>
            <a:endParaRPr lang="it-IT" dirty="0"/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37DEE0B5-42AD-4E4D-8FA0-A8D7D12155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it-IT" dirty="0"/>
              <a:t>Per consentire il salvataggio di files nell’</a:t>
            </a:r>
            <a:r>
              <a:rPr lang="it-IT" dirty="0" err="1"/>
              <a:t>external</a:t>
            </a:r>
            <a:r>
              <a:rPr lang="it-IT" dirty="0"/>
              <a:t> storage, nella </a:t>
            </a:r>
            <a:r>
              <a:rPr lang="it-IT" dirty="0" err="1"/>
              <a:t>RealMainActivity</a:t>
            </a:r>
            <a:r>
              <a:rPr lang="it-IT" dirty="0"/>
              <a:t>, vengono create delle cartelle </a:t>
            </a:r>
          </a:p>
          <a:p>
            <a:r>
              <a:rPr lang="it-IT" dirty="0"/>
              <a:t>Si ottiene dapprima una cartella di root dell’applicazione con il nome dell’app stessa</a:t>
            </a:r>
          </a:p>
          <a:p>
            <a:r>
              <a:rPr lang="it-IT" dirty="0"/>
              <a:t>Nella cartella di root viene creata una cartella «pdf», al cui interno verrà inserita la cartella di «Default», in cui si potranno salvare i files</a:t>
            </a:r>
          </a:p>
          <a:p>
            <a:r>
              <a:rPr lang="it-IT" dirty="0"/>
              <a:t>All’utente viene comunque data la possibilità di creare altre sottocartelle di «pdf», in cui salvare i propri files</a:t>
            </a:r>
          </a:p>
        </p:txBody>
      </p:sp>
    </p:spTree>
    <p:extLst>
      <p:ext uri="{BB962C8B-B14F-4D97-AF65-F5344CB8AC3E}">
        <p14:creationId xmlns:p14="http://schemas.microsoft.com/office/powerpoint/2010/main" val="10183370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705D121-7A07-4389-A192-55C520285B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Creazione cartelle per PDF</a:t>
            </a: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ED271EEB-AE87-483C-9675-E08CC4A9C6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Mobile Programming 2021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B1658877-BE75-4102-976C-8AFDBA067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066F0-4D30-4799-9F72-EBBB480C828E}" type="slidenum">
              <a:rPr lang="it-IT" smtClean="0"/>
              <a:t>28</a:t>
            </a:fld>
            <a:endParaRPr lang="it-IT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B304FDD0-A050-40EE-923C-5D42588EC5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6431C-B002-4165-B42A-0E7F7930A3D2}" type="datetime1">
              <a:rPr lang="it-IT" smtClean="0"/>
              <a:t>17/06/2021</a:t>
            </a:fld>
            <a:endParaRPr lang="it-IT" dirty="0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B4C8A690-A1AD-4582-A720-258995C9806E}"/>
              </a:ext>
            </a:extLst>
          </p:cNvPr>
          <p:cNvSpPr>
            <a:spLocks noGrp="1" noChangeArrowheads="1"/>
          </p:cNvSpPr>
          <p:nvPr>
            <p:ph type="body" sz="quarter" idx="13"/>
          </p:nvPr>
        </p:nvSpPr>
        <p:spPr bwMode="auto">
          <a:xfrm>
            <a:off x="628650" y="1484820"/>
            <a:ext cx="3464410" cy="73866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lateinit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</a:rPr>
              <a:t>rootDir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File</a:t>
            </a:r>
            <a:b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lateinit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</a:rPr>
              <a:t>pdfDir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File</a:t>
            </a:r>
            <a:b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lateinit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</a:rPr>
              <a:t>pdfDefaultDir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File</a:t>
            </a:r>
            <a:endParaRPr kumimoji="0" lang="it-IT" altLang="it-IT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8E57A327-0D03-4A9A-A471-8A8C0204F3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8650" y="2862772"/>
            <a:ext cx="8036174" cy="73866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</a:rPr>
              <a:t>rootDir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getOutputDirectory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</a:rPr>
              <a:t>pdfDir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= File(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</a:rPr>
              <a:t>rootDir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getString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it-IT" altLang="it-IT" sz="1400" b="0" i="1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</a:rPr>
              <a:t>pdf_dir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)).</a:t>
            </a:r>
            <a:r>
              <a:rPr kumimoji="0" lang="it-IT" altLang="it-IT" sz="1400" b="0" i="1" u="none" strike="noStrike" cap="none" normalizeH="0" baseline="0" dirty="0" err="1">
                <a:ln>
                  <a:noFill/>
                </a:ln>
                <a:solidFill>
                  <a:srgbClr val="00627A"/>
                </a:solidFill>
                <a:effectLst/>
                <a:latin typeface="Consolas" panose="020B0609020204030204" pitchFamily="49" charset="0"/>
              </a:rPr>
              <a:t>apply</a:t>
            </a:r>
            <a:r>
              <a:rPr kumimoji="0" lang="it-IT" altLang="it-IT" sz="1400" b="0" i="1" u="none" strike="noStrike" cap="none" normalizeH="0" baseline="0" dirty="0">
                <a:ln>
                  <a:noFill/>
                </a:ln>
                <a:solidFill>
                  <a:srgbClr val="00627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it-IT" altLang="it-IT" sz="14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{ 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mkdir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kumimoji="0" lang="it-IT" altLang="it-IT" sz="14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kumimoji="0" lang="it-IT" altLang="it-IT" sz="14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</a:rPr>
              <a:t>pdfDefaultDir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= File(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</a:rPr>
              <a:t>pdfDir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getString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it-IT" altLang="it-IT" sz="1400" b="0" i="1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</a:rPr>
              <a:t>default_dir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)).</a:t>
            </a:r>
            <a:r>
              <a:rPr kumimoji="0" lang="it-IT" altLang="it-IT" sz="1400" b="0" i="1" u="none" strike="noStrike" cap="none" normalizeH="0" baseline="0" dirty="0" err="1">
                <a:ln>
                  <a:noFill/>
                </a:ln>
                <a:solidFill>
                  <a:srgbClr val="00627A"/>
                </a:solidFill>
                <a:effectLst/>
                <a:latin typeface="Consolas" panose="020B0609020204030204" pitchFamily="49" charset="0"/>
              </a:rPr>
              <a:t>apply</a:t>
            </a:r>
            <a:r>
              <a:rPr kumimoji="0" lang="it-IT" altLang="it-IT" sz="1400" b="0" i="1" u="none" strike="noStrike" cap="none" normalizeH="0" baseline="0" dirty="0">
                <a:ln>
                  <a:noFill/>
                </a:ln>
                <a:solidFill>
                  <a:srgbClr val="00627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it-IT" altLang="it-IT" sz="14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{ 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mkdir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kumimoji="0" lang="it-IT" altLang="it-IT" sz="14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}</a:t>
            </a:r>
            <a:endParaRPr kumimoji="0" lang="it-IT" altLang="it-IT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6E28581B-AA9D-4535-B63E-C03716880B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8650" y="4070352"/>
            <a:ext cx="7638630" cy="160043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4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private fun </a:t>
            </a:r>
            <a:r>
              <a:rPr kumimoji="0" lang="it-IT" altLang="it-IT" sz="1400" b="0" i="0" u="none" strike="noStrike" cap="none" normalizeH="0" baseline="0">
                <a:ln>
                  <a:noFill/>
                </a:ln>
                <a:solidFill>
                  <a:srgbClr val="00627A"/>
                </a:solidFill>
                <a:effectLst/>
                <a:latin typeface="Consolas" panose="020B0609020204030204" pitchFamily="49" charset="0"/>
              </a:rPr>
              <a:t>getOutputDirectory</a:t>
            </a:r>
            <a:r>
              <a:rPr kumimoji="0" lang="it-IT" altLang="it-IT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(): </a:t>
            </a:r>
            <a:r>
              <a:rPr kumimoji="0" lang="it-IT" altLang="it-IT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File </a:t>
            </a:r>
            <a:r>
              <a:rPr kumimoji="0" lang="it-IT" altLang="it-IT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{</a:t>
            </a:r>
            <a:br>
              <a:rPr kumimoji="0" lang="it-IT" altLang="it-IT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it-IT" altLang="it-IT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it-IT" altLang="it-IT" sz="14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val </a:t>
            </a:r>
            <a:r>
              <a:rPr kumimoji="0" lang="it-IT" altLang="it-IT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mediaDir </a:t>
            </a:r>
            <a:r>
              <a:rPr kumimoji="0" lang="it-IT" altLang="it-IT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it-IT" altLang="it-IT" sz="1400" b="0" i="1" u="none" strike="noStrike" cap="none" normalizeH="0" baseline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</a:rPr>
              <a:t>externalMediaDirs</a:t>
            </a:r>
            <a:r>
              <a:rPr kumimoji="0" lang="it-IT" altLang="it-IT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it-IT" altLang="it-IT" sz="1400" b="0" i="1" u="none" strike="noStrike" cap="none" normalizeH="0" baseline="0">
                <a:ln>
                  <a:noFill/>
                </a:ln>
                <a:solidFill>
                  <a:srgbClr val="00627A"/>
                </a:solidFill>
                <a:effectLst/>
                <a:latin typeface="Consolas" panose="020B0609020204030204" pitchFamily="49" charset="0"/>
              </a:rPr>
              <a:t>firstOrNull</a:t>
            </a:r>
            <a:r>
              <a:rPr kumimoji="0" lang="it-IT" altLang="it-IT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()?.</a:t>
            </a:r>
            <a:r>
              <a:rPr kumimoji="0" lang="it-IT" altLang="it-IT" sz="1400" b="0" i="1" u="none" strike="noStrike" cap="none" normalizeH="0" baseline="0">
                <a:ln>
                  <a:noFill/>
                </a:ln>
                <a:solidFill>
                  <a:srgbClr val="00627A"/>
                </a:solidFill>
                <a:effectLst/>
                <a:latin typeface="Consolas" panose="020B0609020204030204" pitchFamily="49" charset="0"/>
              </a:rPr>
              <a:t>let </a:t>
            </a:r>
            <a:r>
              <a:rPr kumimoji="0" lang="it-IT" altLang="it-IT" sz="1400" b="1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{</a:t>
            </a:r>
            <a:br>
              <a:rPr kumimoji="0" lang="it-IT" altLang="it-IT" sz="1400" b="1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it-IT" altLang="it-IT" sz="1400" b="1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it-IT" altLang="it-IT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File(</a:t>
            </a:r>
            <a:r>
              <a:rPr kumimoji="0" lang="it-IT" altLang="it-IT" sz="1400" b="1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it</a:t>
            </a:r>
            <a:r>
              <a:rPr kumimoji="0" lang="it-IT" altLang="it-IT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it-IT" altLang="it-IT" sz="1400" b="0" i="1" u="none" strike="noStrike" cap="none" normalizeH="0" baseline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</a:rPr>
              <a:t>resources</a:t>
            </a:r>
            <a:r>
              <a:rPr kumimoji="0" lang="it-IT" altLang="it-IT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.getString(</a:t>
            </a:r>
            <a:r>
              <a:rPr kumimoji="0" lang="it-IT" altLang="it-IT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</a:t>
            </a:r>
            <a:r>
              <a:rPr kumimoji="0" lang="it-IT" altLang="it-IT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it-IT" altLang="it-IT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kumimoji="0" lang="it-IT" altLang="it-IT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it-IT" altLang="it-IT" sz="1400" b="0" i="1" u="none" strike="noStrike" cap="none" normalizeH="0" baseline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</a:rPr>
              <a:t>app_name</a:t>
            </a:r>
            <a:r>
              <a:rPr kumimoji="0" lang="it-IT" altLang="it-IT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)).</a:t>
            </a:r>
            <a:r>
              <a:rPr kumimoji="0" lang="it-IT" altLang="it-IT" sz="1400" b="0" i="1" u="none" strike="noStrike" cap="none" normalizeH="0" baseline="0">
                <a:ln>
                  <a:noFill/>
                </a:ln>
                <a:solidFill>
                  <a:srgbClr val="00627A"/>
                </a:solidFill>
                <a:effectLst/>
                <a:latin typeface="Consolas" panose="020B0609020204030204" pitchFamily="49" charset="0"/>
              </a:rPr>
              <a:t>apply </a:t>
            </a:r>
            <a:r>
              <a:rPr kumimoji="0" lang="it-IT" altLang="it-IT" sz="1400" b="1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{ </a:t>
            </a:r>
            <a:r>
              <a:rPr kumimoji="0" lang="it-IT" altLang="it-IT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mkdirs() </a:t>
            </a:r>
            <a:r>
              <a:rPr kumimoji="0" lang="it-IT" altLang="it-IT" sz="1400" b="1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kumimoji="0" lang="it-IT" altLang="it-IT" sz="1400" b="1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it-IT" altLang="it-IT" sz="1400" b="1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}</a:t>
            </a:r>
            <a:br>
              <a:rPr kumimoji="0" lang="it-IT" altLang="it-IT" sz="1400" b="1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it-IT" altLang="it-IT" sz="1400" b="1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it-IT" altLang="it-IT" sz="14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return if </a:t>
            </a:r>
            <a:r>
              <a:rPr kumimoji="0" lang="it-IT" altLang="it-IT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it-IT" altLang="it-IT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mediaDir </a:t>
            </a:r>
            <a:r>
              <a:rPr kumimoji="0" lang="it-IT" altLang="it-IT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!= </a:t>
            </a:r>
            <a:r>
              <a:rPr kumimoji="0" lang="it-IT" altLang="it-IT" sz="14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null </a:t>
            </a:r>
            <a:r>
              <a:rPr kumimoji="0" lang="it-IT" altLang="it-IT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&amp;&amp; </a:t>
            </a:r>
            <a:r>
              <a:rPr kumimoji="0" lang="it-IT" altLang="it-IT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mediaDir</a:t>
            </a:r>
            <a:r>
              <a:rPr kumimoji="0" lang="it-IT" altLang="it-IT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.exists())</a:t>
            </a:r>
            <a:br>
              <a:rPr kumimoji="0" lang="it-IT" altLang="it-IT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it-IT" altLang="it-IT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it-IT" altLang="it-IT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mediaDir </a:t>
            </a:r>
            <a:r>
              <a:rPr kumimoji="0" lang="it-IT" altLang="it-IT" sz="14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else </a:t>
            </a:r>
            <a:r>
              <a:rPr kumimoji="0" lang="it-IT" altLang="it-IT" sz="1400" b="0" i="1" u="none" strike="noStrike" cap="none" normalizeH="0" baseline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</a:rPr>
              <a:t>filesDir</a:t>
            </a:r>
            <a:br>
              <a:rPr kumimoji="0" lang="it-IT" altLang="it-IT" sz="1400" b="0" i="1" u="none" strike="noStrike" cap="none" normalizeH="0" baseline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</a:rPr>
            </a:br>
            <a:r>
              <a:rPr kumimoji="0" lang="it-IT" altLang="it-IT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}</a:t>
            </a:r>
            <a:endParaRPr kumimoji="0" lang="it-IT" altLang="it-IT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7605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1A6F47B-E08A-40E6-84BA-5A30E019A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Creazione del file PDF</a:t>
            </a: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5EE8A759-BE26-430D-AFB8-77B9D91C17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Mobile Programming 2021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28E9C98-2B2D-4FA1-9AD7-04816FCF6C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066F0-4D30-4799-9F72-EBBB480C828E}" type="slidenum">
              <a:rPr lang="it-IT" smtClean="0"/>
              <a:t>29</a:t>
            </a:fld>
            <a:endParaRPr lang="it-IT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B1E71CEE-0829-45C5-B4C3-2588E00297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6431C-B002-4165-B42A-0E7F7930A3D2}" type="datetime1">
              <a:rPr lang="it-IT" smtClean="0"/>
              <a:t>17/06/2021</a:t>
            </a:fld>
            <a:endParaRPr lang="it-IT" dirty="0"/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11D8C316-B2A6-407D-BFEA-79879CDEAB8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it-IT" dirty="0"/>
              <a:t>Nella </a:t>
            </a:r>
            <a:r>
              <a:rPr lang="it-IT" dirty="0" err="1"/>
              <a:t>TextResultActivity</a:t>
            </a:r>
            <a:r>
              <a:rPr lang="it-IT" dirty="0"/>
              <a:t>, alla pressione del FAB per il PDF, verrà mostrato un </a:t>
            </a:r>
            <a:r>
              <a:rPr lang="it-IT" dirty="0" err="1"/>
              <a:t>Dialog</a:t>
            </a:r>
            <a:r>
              <a:rPr lang="it-IT" dirty="0"/>
              <a:t> per la scelta della cartella di destinazione</a:t>
            </a:r>
          </a:p>
          <a:p>
            <a:r>
              <a:rPr lang="it-IT" dirty="0"/>
              <a:t>Si usa ancora il meccanismo delle Coroutines per andare a leggere dall’</a:t>
            </a:r>
            <a:r>
              <a:rPr lang="it-IT" dirty="0" err="1"/>
              <a:t>external</a:t>
            </a:r>
            <a:r>
              <a:rPr lang="it-IT" dirty="0"/>
              <a:t> storage quali sono le cartelle precedentemente create, così da passarle al </a:t>
            </a:r>
            <a:r>
              <a:rPr lang="it-IT" dirty="0" err="1"/>
              <a:t>Dialog</a:t>
            </a:r>
            <a:endParaRPr lang="it-IT" dirty="0"/>
          </a:p>
          <a:p>
            <a:r>
              <a:rPr lang="it-IT" dirty="0"/>
              <a:t>Per la creazione del file PDF è stata creata una apposita classe: </a:t>
            </a:r>
            <a:r>
              <a:rPr lang="it-IT" dirty="0" err="1">
                <a:latin typeface="Courier New" panose="02070309020205020404" pitchFamily="49" charset="0"/>
                <a:cs typeface="Courier New" panose="02070309020205020404" pitchFamily="49" charset="0"/>
              </a:rPr>
              <a:t>PdfManager</a:t>
            </a:r>
            <a:endParaRPr lang="it-IT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7791871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1BC0077-9652-4163-8FA2-D0882F23A7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Struttura</a:t>
            </a: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C3A3B569-8374-4286-9465-850DDC87AB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Mobile Programming 2021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23FA2FE-3B76-4C7C-8673-C47CCED509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066F0-4D30-4799-9F72-EBBB480C828E}" type="slidenum">
              <a:rPr lang="it-IT" smtClean="0"/>
              <a:t>3</a:t>
            </a:fld>
            <a:endParaRPr lang="it-IT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A3927FC3-9C84-4964-95CB-28F3FD2F57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6431C-B002-4165-B42A-0E7F7930A3D2}" type="datetime1">
              <a:rPr lang="it-IT" smtClean="0"/>
              <a:t>17/06/2021</a:t>
            </a:fld>
            <a:endParaRPr lang="it-IT" dirty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E85F4D4E-F789-4352-A6B0-DBED4AE5F2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170679"/>
            <a:ext cx="7182678" cy="5185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737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2DC7EAE-8167-4AC7-83AC-3556A1264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Creazione del file PDF</a:t>
            </a: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65059E31-FD90-4436-8C83-E6184B1846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Mobile Programming 2021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789EC4E-FFB4-4112-8F61-C4558A7BE9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066F0-4D30-4799-9F72-EBBB480C828E}" type="slidenum">
              <a:rPr lang="it-IT" smtClean="0"/>
              <a:t>30</a:t>
            </a:fld>
            <a:endParaRPr lang="it-IT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CF0FF58E-9F88-4295-8DA4-92C7405A52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6431C-B002-4165-B42A-0E7F7930A3D2}" type="datetime1">
              <a:rPr lang="it-IT" smtClean="0"/>
              <a:t>17/06/2021</a:t>
            </a:fld>
            <a:endParaRPr lang="it-IT" dirty="0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F090683E-BAA5-4C4F-962A-E953A222895C}"/>
              </a:ext>
            </a:extLst>
          </p:cNvPr>
          <p:cNvSpPr>
            <a:spLocks noGrp="1" noChangeArrowheads="1"/>
          </p:cNvSpPr>
          <p:nvPr>
            <p:ph type="body" sz="quarter" idx="13"/>
          </p:nvPr>
        </p:nvSpPr>
        <p:spPr bwMode="auto">
          <a:xfrm>
            <a:off x="628650" y="1258096"/>
            <a:ext cx="7746031" cy="50783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2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</a:rPr>
              <a:t>binding</a:t>
            </a:r>
            <a:r>
              <a:rPr kumimoji="0" lang="it-IT" altLang="it-IT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it-IT" altLang="it-IT" sz="12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</a:rPr>
              <a:t>fabPrintPdf</a:t>
            </a:r>
            <a:r>
              <a:rPr kumimoji="0" lang="it-IT" altLang="it-IT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.setOnClickListener</a:t>
            </a: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it-IT" altLang="it-IT" sz="12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{</a:t>
            </a:r>
            <a:br>
              <a:rPr kumimoji="0" lang="it-IT" altLang="it-IT" sz="12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it-IT" altLang="it-IT" sz="12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it-IT" altLang="it-IT" sz="1200" b="0" i="1" u="none" strike="noStrike" cap="none" normalizeH="0" baseline="0" dirty="0" err="1">
                <a:ln>
                  <a:noFill/>
                </a:ln>
                <a:solidFill>
                  <a:srgbClr val="00627A"/>
                </a:solidFill>
                <a:effectLst/>
                <a:latin typeface="Consolas" panose="020B0609020204030204" pitchFamily="49" charset="0"/>
              </a:rPr>
              <a:t>CoroutineScope</a:t>
            </a: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it-IT" altLang="it-IT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Dispatchers</a:t>
            </a:r>
            <a:r>
              <a:rPr kumimoji="0" lang="it-IT" altLang="it-IT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it-IT" altLang="it-IT" sz="12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</a:rPr>
              <a:t>IO</a:t>
            </a: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kumimoji="0" lang="it-IT" altLang="it-IT" sz="1200" b="0" i="1" u="none" strike="noStrike" cap="none" normalizeH="0" baseline="0" dirty="0" err="1">
                <a:ln>
                  <a:noFill/>
                </a:ln>
                <a:solidFill>
                  <a:srgbClr val="00627A"/>
                </a:solidFill>
                <a:effectLst/>
                <a:latin typeface="Consolas" panose="020B0609020204030204" pitchFamily="49" charset="0"/>
              </a:rPr>
              <a:t>launch</a:t>
            </a:r>
            <a:r>
              <a:rPr kumimoji="0" lang="it-IT" altLang="it-IT" sz="1200" b="0" i="1" u="none" strike="noStrike" cap="none" normalizeH="0" baseline="0" dirty="0">
                <a:ln>
                  <a:noFill/>
                </a:ln>
                <a:solidFill>
                  <a:srgbClr val="00627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it-IT" altLang="it-IT" sz="12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{</a:t>
            </a:r>
            <a:br>
              <a:rPr kumimoji="0" lang="it-IT" altLang="it-IT" sz="12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it-IT" altLang="it-IT" sz="12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val </a:t>
            </a:r>
            <a:r>
              <a:rPr kumimoji="0" lang="it-IT" altLang="it-IT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stringDirectoryList</a:t>
            </a: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it-IT" altLang="it-IT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MutableList</a:t>
            </a: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it-IT" altLang="it-IT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&gt; = </a:t>
            </a:r>
            <a:r>
              <a:rPr kumimoji="0" lang="it-IT" altLang="it-IT" sz="1200" b="0" i="1" u="none" strike="noStrike" cap="none" normalizeH="0" baseline="0" dirty="0" err="1">
                <a:ln>
                  <a:noFill/>
                </a:ln>
                <a:solidFill>
                  <a:srgbClr val="00627A"/>
                </a:solidFill>
                <a:effectLst/>
                <a:latin typeface="Consolas" panose="020B0609020204030204" pitchFamily="49" charset="0"/>
              </a:rPr>
              <a:t>mutableListOf</a:t>
            </a: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it-IT" altLang="it-IT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RealMainActivity</a:t>
            </a:r>
            <a:r>
              <a:rPr kumimoji="0" lang="it-IT" altLang="it-IT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it-IT" altLang="it-IT" sz="12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</a:rPr>
              <a:t>pdfDir</a:t>
            </a:r>
            <a:r>
              <a:rPr kumimoji="0" lang="it-IT" altLang="it-IT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.listFiles</a:t>
            </a: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()?.</a:t>
            </a:r>
            <a:r>
              <a:rPr kumimoji="0" lang="it-IT" altLang="it-IT" sz="1200" b="0" i="1" u="none" strike="noStrike" cap="none" normalizeH="0" baseline="0" dirty="0" err="1">
                <a:ln>
                  <a:noFill/>
                </a:ln>
                <a:solidFill>
                  <a:srgbClr val="00627A"/>
                </a:solidFill>
                <a:effectLst/>
                <a:latin typeface="Consolas" panose="020B0609020204030204" pitchFamily="49" charset="0"/>
              </a:rPr>
              <a:t>forEach</a:t>
            </a:r>
            <a:r>
              <a:rPr kumimoji="0" lang="it-IT" altLang="it-IT" sz="1200" b="0" i="1" u="none" strike="noStrike" cap="none" normalizeH="0" baseline="0" dirty="0">
                <a:ln>
                  <a:noFill/>
                </a:ln>
                <a:solidFill>
                  <a:srgbClr val="00627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it-IT" altLang="it-IT" sz="12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{ </a:t>
            </a:r>
            <a:r>
              <a:rPr kumimoji="0" lang="it-IT" altLang="it-IT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stringDirectoryList</a:t>
            </a:r>
            <a:r>
              <a:rPr kumimoji="0" lang="it-IT" altLang="it-IT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.add</a:t>
            </a: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it-IT" altLang="it-IT" sz="12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it</a:t>
            </a: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it-IT" altLang="it-IT" sz="1200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kumimoji="0" lang="it-IT" altLang="it-IT" sz="12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kumimoji="0" lang="it-IT" altLang="it-IT" sz="12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it-IT" altLang="it-IT" sz="12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it-IT" altLang="it-IT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stringDirectoryList</a:t>
            </a:r>
            <a:r>
              <a:rPr kumimoji="0" lang="it-IT" altLang="it-IT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.add</a:t>
            </a: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it-IT" altLang="it-IT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getString</a:t>
            </a: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it-IT" altLang="it-IT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</a:t>
            </a:r>
            <a:r>
              <a:rPr kumimoji="0" lang="it-IT" altLang="it-IT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it-IT" altLang="it-IT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kumimoji="0" lang="it-IT" altLang="it-IT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it-IT" altLang="it-IT" sz="1200" b="0" i="1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</a:rPr>
              <a:t>new_dir</a:t>
            </a: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))</a:t>
            </a:r>
            <a:b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it-IT" altLang="it-IT" sz="1200" b="0" i="1" u="none" strike="noStrike" cap="none" normalizeH="0" baseline="0" dirty="0" err="1">
                <a:ln>
                  <a:noFill/>
                </a:ln>
                <a:solidFill>
                  <a:srgbClr val="00627A"/>
                </a:solidFill>
                <a:effectLst/>
                <a:latin typeface="Consolas" panose="020B0609020204030204" pitchFamily="49" charset="0"/>
              </a:rPr>
              <a:t>CoroutineScope</a:t>
            </a: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it-IT" altLang="it-IT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Dispatchers</a:t>
            </a:r>
            <a:r>
              <a:rPr kumimoji="0" lang="it-IT" altLang="it-IT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it-IT" altLang="it-IT" sz="12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kumimoji="0" lang="it-IT" altLang="it-IT" sz="1200" b="0" i="1" u="none" strike="noStrike" cap="none" normalizeH="0" baseline="0" dirty="0" err="1">
                <a:ln>
                  <a:noFill/>
                </a:ln>
                <a:solidFill>
                  <a:srgbClr val="00627A"/>
                </a:solidFill>
                <a:effectLst/>
                <a:latin typeface="Consolas" panose="020B0609020204030204" pitchFamily="49" charset="0"/>
              </a:rPr>
              <a:t>launch</a:t>
            </a:r>
            <a:r>
              <a:rPr kumimoji="0" lang="it-IT" altLang="it-IT" sz="1200" b="0" i="1" u="none" strike="noStrike" cap="none" normalizeH="0" baseline="0" dirty="0">
                <a:ln>
                  <a:noFill/>
                </a:ln>
                <a:solidFill>
                  <a:srgbClr val="00627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it-IT" altLang="it-IT" sz="12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{</a:t>
            </a:r>
            <a:br>
              <a:rPr kumimoji="0" lang="it-IT" altLang="it-IT" sz="12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it-IT" altLang="it-IT" sz="12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val </a:t>
            </a:r>
            <a:r>
              <a:rPr kumimoji="0" lang="it-IT" altLang="it-IT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pdfDialog</a:t>
            </a: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it-IT" altLang="it-IT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MakeDirectoryDialog</a:t>
            </a:r>
            <a:r>
              <a:rPr kumimoji="0" lang="it-IT" altLang="it-IT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.getInstance</a:t>
            </a: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it-IT" altLang="it-IT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pdfDialog</a:t>
            </a:r>
            <a:r>
              <a:rPr kumimoji="0" lang="it-IT" altLang="it-IT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.setDirectoryList</a:t>
            </a: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it-IT" altLang="it-IT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stringDirectoryList</a:t>
            </a: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b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it-IT" altLang="it-IT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pdfDialog</a:t>
            </a:r>
            <a:r>
              <a:rPr kumimoji="0" lang="it-IT" altLang="it-IT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.setOnDirectorySelected</a:t>
            </a: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it-IT" altLang="it-IT" sz="12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{ </a:t>
            </a: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directory: </a:t>
            </a:r>
            <a:r>
              <a:rPr kumimoji="0" lang="it-IT" altLang="it-IT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it-IT" altLang="it-IT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it-IT" altLang="it-IT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it-IT" altLang="it-IT" sz="12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-&gt;</a:t>
            </a:r>
            <a:br>
              <a:rPr kumimoji="0" lang="it-IT" altLang="it-IT" sz="12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it-IT" altLang="it-IT" sz="12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            </a:t>
            </a: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val </a:t>
            </a: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text </a:t>
            </a: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it-IT" altLang="it-IT" sz="12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</a:rPr>
              <a:t>textResult</a:t>
            </a:r>
            <a:b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</a:rPr>
            </a:b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</a:rPr>
              <a:t>                </a:t>
            </a: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val </a:t>
            </a: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dir </a:t>
            </a: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= File(</a:t>
            </a:r>
            <a:r>
              <a:rPr kumimoji="0" lang="it-IT" altLang="it-IT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RealMainActivity</a:t>
            </a:r>
            <a:r>
              <a:rPr kumimoji="0" lang="it-IT" altLang="it-IT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it-IT" altLang="it-IT" sz="12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</a:rPr>
              <a:t>pdfDir</a:t>
            </a: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, directory)</a:t>
            </a:r>
            <a:b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            </a:t>
            </a:r>
            <a:r>
              <a:rPr kumimoji="0" lang="it-IT" altLang="it-IT" sz="1200" b="0" i="1" u="none" strike="noStrike" cap="none" normalizeH="0" baseline="0" dirty="0" err="1">
                <a:ln>
                  <a:noFill/>
                </a:ln>
                <a:solidFill>
                  <a:srgbClr val="00627A"/>
                </a:solidFill>
                <a:effectLst/>
                <a:latin typeface="Consolas" panose="020B0609020204030204" pitchFamily="49" charset="0"/>
              </a:rPr>
              <a:t>CoroutineScope</a:t>
            </a: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it-IT" altLang="it-IT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Dispatchers</a:t>
            </a:r>
            <a:r>
              <a:rPr kumimoji="0" lang="it-IT" altLang="it-IT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it-IT" altLang="it-IT" sz="12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</a:rPr>
              <a:t>IO</a:t>
            </a: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kumimoji="0" lang="it-IT" altLang="it-IT" sz="1200" b="0" i="1" u="none" strike="noStrike" cap="none" normalizeH="0" baseline="0" dirty="0" err="1">
                <a:ln>
                  <a:noFill/>
                </a:ln>
                <a:solidFill>
                  <a:srgbClr val="00627A"/>
                </a:solidFill>
                <a:effectLst/>
                <a:latin typeface="Consolas" panose="020B0609020204030204" pitchFamily="49" charset="0"/>
              </a:rPr>
              <a:t>launch</a:t>
            </a:r>
            <a:r>
              <a:rPr kumimoji="0" lang="it-IT" altLang="it-IT" sz="1200" b="0" i="1" u="none" strike="noStrike" cap="none" normalizeH="0" baseline="0" dirty="0">
                <a:ln>
                  <a:noFill/>
                </a:ln>
                <a:solidFill>
                  <a:srgbClr val="00627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it-IT" altLang="it-IT" sz="12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{</a:t>
            </a:r>
            <a:br>
              <a:rPr kumimoji="0" lang="it-IT" altLang="it-IT" sz="12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it-IT" altLang="it-IT" sz="12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                </a:t>
            </a:r>
            <a:r>
              <a:rPr kumimoji="0" lang="it-IT" altLang="it-IT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dir</a:t>
            </a:r>
            <a:r>
              <a:rPr kumimoji="0" lang="it-IT" altLang="it-IT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it-IT" altLang="it-IT" sz="1200" b="0" i="1" u="none" strike="noStrike" cap="none" normalizeH="0" baseline="0" dirty="0" err="1">
                <a:ln>
                  <a:noFill/>
                </a:ln>
                <a:solidFill>
                  <a:srgbClr val="00627A"/>
                </a:solidFill>
                <a:effectLst/>
                <a:latin typeface="Consolas" panose="020B0609020204030204" pitchFamily="49" charset="0"/>
              </a:rPr>
              <a:t>apply</a:t>
            </a:r>
            <a:r>
              <a:rPr kumimoji="0" lang="it-IT" altLang="it-IT" sz="1200" b="0" i="1" u="none" strike="noStrike" cap="none" normalizeH="0" baseline="0" dirty="0">
                <a:ln>
                  <a:noFill/>
                </a:ln>
                <a:solidFill>
                  <a:srgbClr val="00627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it-IT" altLang="it-IT" sz="12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{ </a:t>
            </a:r>
            <a:r>
              <a:rPr kumimoji="0" lang="it-IT" altLang="it-IT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mkdirs</a:t>
            </a: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kumimoji="0" lang="it-IT" altLang="it-IT" sz="12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kumimoji="0" lang="it-IT" altLang="it-IT" sz="12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it-IT" altLang="it-IT" sz="12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                </a:t>
            </a:r>
            <a:r>
              <a:rPr kumimoji="0" lang="it-IT" altLang="it-IT" sz="12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PdfManager</a:t>
            </a:r>
            <a:r>
              <a:rPr kumimoji="0" lang="it-IT" altLang="it-IT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.transformToPdf</a:t>
            </a: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it-IT" altLang="it-IT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dir</a:t>
            </a: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                </a:t>
            </a:r>
            <a:r>
              <a:rPr kumimoji="0" lang="it-IT" altLang="it-IT" sz="1200" b="0" i="1" u="none" strike="noStrike" cap="none" normalizeH="0" baseline="0" dirty="0" err="1">
                <a:ln>
                  <a:noFill/>
                </a:ln>
                <a:solidFill>
                  <a:srgbClr val="00627A"/>
                </a:solidFill>
                <a:effectLst/>
                <a:latin typeface="Consolas" panose="020B0609020204030204" pitchFamily="49" charset="0"/>
              </a:rPr>
              <a:t>CoroutineScope</a:t>
            </a: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it-IT" altLang="it-IT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Dispatchers</a:t>
            </a:r>
            <a:r>
              <a:rPr kumimoji="0" lang="it-IT" altLang="it-IT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it-IT" altLang="it-IT" sz="12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kumimoji="0" lang="it-IT" altLang="it-IT" sz="1200" b="0" i="1" u="none" strike="noStrike" cap="none" normalizeH="0" baseline="0" dirty="0" err="1">
                <a:ln>
                  <a:noFill/>
                </a:ln>
                <a:solidFill>
                  <a:srgbClr val="00627A"/>
                </a:solidFill>
                <a:effectLst/>
                <a:latin typeface="Consolas" panose="020B0609020204030204" pitchFamily="49" charset="0"/>
              </a:rPr>
              <a:t>launch</a:t>
            </a:r>
            <a:r>
              <a:rPr kumimoji="0" lang="it-IT" altLang="it-IT" sz="1200" b="0" i="1" u="none" strike="noStrike" cap="none" normalizeH="0" baseline="0" dirty="0">
                <a:ln>
                  <a:noFill/>
                </a:ln>
                <a:solidFill>
                  <a:srgbClr val="00627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it-IT" altLang="it-IT" sz="12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{</a:t>
            </a:r>
            <a:br>
              <a:rPr kumimoji="0" lang="it-IT" altLang="it-IT" sz="12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it-IT" altLang="it-IT" sz="12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                    </a:t>
            </a:r>
            <a:r>
              <a:rPr kumimoji="0" lang="it-IT" altLang="it-IT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Toast</a:t>
            </a:r>
            <a:r>
              <a:rPr kumimoji="0" lang="it-IT" altLang="it-IT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.makeText</a:t>
            </a: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</a:t>
            </a:r>
            <a:b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                        </a:t>
            </a:r>
            <a:r>
              <a:rPr kumimoji="0" lang="it-IT" altLang="it-IT" sz="12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kumimoji="0" lang="it-IT" altLang="it-IT" sz="1200" b="0" i="0" u="none" strike="noStrike" cap="none" normalizeH="0" baseline="0" dirty="0" err="1">
                <a:ln>
                  <a:noFill/>
                </a:ln>
                <a:solidFill>
                  <a:srgbClr val="4A86E8"/>
                </a:solidFill>
                <a:effectLst/>
                <a:latin typeface="Consolas" panose="020B0609020204030204" pitchFamily="49" charset="0"/>
              </a:rPr>
              <a:t>@TextResultActivity</a:t>
            </a: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,</a:t>
            </a:r>
            <a:b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                        </a:t>
            </a:r>
            <a:r>
              <a:rPr kumimoji="0" lang="it-IT" altLang="it-IT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getString</a:t>
            </a: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it-IT" altLang="it-IT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</a:t>
            </a:r>
            <a:r>
              <a:rPr kumimoji="0" lang="it-IT" altLang="it-IT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it-IT" altLang="it-IT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kumimoji="0" lang="it-IT" altLang="it-IT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it-IT" altLang="it-IT" sz="1200" b="0" i="1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</a:rPr>
              <a:t>pdf_saved</a:t>
            </a: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),</a:t>
            </a:r>
            <a:b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                        </a:t>
            </a:r>
            <a:r>
              <a:rPr kumimoji="0" lang="it-IT" altLang="it-IT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Toast</a:t>
            </a:r>
            <a:r>
              <a:rPr kumimoji="0" lang="it-IT" altLang="it-IT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it-IT" altLang="it-IT" sz="1200" b="0" i="1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</a:rPr>
              <a:t>LENGTH_SHORT</a:t>
            </a:r>
            <a:br>
              <a:rPr kumimoji="0" lang="it-IT" altLang="it-IT" sz="1200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</a:rPr>
            </a:br>
            <a:r>
              <a:rPr kumimoji="0" lang="it-IT" altLang="it-IT" sz="1200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</a:rPr>
              <a:t>                        </a:t>
            </a: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).show()</a:t>
            </a:r>
            <a:b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                </a:t>
            </a:r>
            <a:r>
              <a:rPr kumimoji="0" lang="it-IT" altLang="it-IT" sz="12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}}}</a:t>
            </a:r>
            <a:br>
              <a:rPr kumimoji="0" lang="it-IT" altLang="it-IT" sz="12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it-IT" altLang="it-IT" sz="12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it-IT" altLang="it-IT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pdfDialog</a:t>
            </a:r>
            <a:r>
              <a:rPr kumimoji="0" lang="it-IT" altLang="it-IT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.setOnCancelListener</a:t>
            </a: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it-IT" altLang="it-IT" sz="12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{</a:t>
            </a:r>
            <a:br>
              <a:rPr kumimoji="0" lang="it-IT" altLang="it-IT" sz="12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it-IT" altLang="it-IT" sz="12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            </a:t>
            </a:r>
            <a:r>
              <a:rPr kumimoji="0" lang="it-IT" altLang="it-IT" sz="12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true</a:t>
            </a:r>
            <a:b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</a:b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it-IT" altLang="it-IT" sz="12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kumimoji="0" lang="it-IT" altLang="it-IT" sz="12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it-IT" altLang="it-IT" sz="12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it-IT" altLang="it-IT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pdfDialog</a:t>
            </a:r>
            <a:r>
              <a:rPr kumimoji="0" lang="it-IT" altLang="it-IT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.show</a:t>
            </a: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it-IT" altLang="it-IT" sz="1200" b="0" i="1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</a:rPr>
              <a:t>supportFragmentManager</a:t>
            </a: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</a:rPr>
              <a:t>"DIALOGPDF"</a:t>
            </a: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it-IT" altLang="it-IT" sz="12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}}}</a:t>
            </a:r>
            <a:endParaRPr kumimoji="0" lang="it-IT" altLang="it-IT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018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6F349F1-9B92-4C38-82D4-1C195E616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PdfManager</a:t>
            </a:r>
            <a:endParaRPr lang="it-IT" dirty="0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7656823E-DEF6-4341-964F-778F8C5785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Mobile Programming 2021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1A8C7B4-DDED-4CB7-82F3-8493956CC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066F0-4D30-4799-9F72-EBBB480C828E}" type="slidenum">
              <a:rPr lang="it-IT" smtClean="0"/>
              <a:t>31</a:t>
            </a:fld>
            <a:endParaRPr lang="it-IT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D6B7CFBE-D7A2-4C11-823A-4610E5C991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6431C-B002-4165-B42A-0E7F7930A3D2}" type="datetime1">
              <a:rPr lang="it-IT" smtClean="0"/>
              <a:t>17/06/2021</a:t>
            </a:fld>
            <a:endParaRPr lang="it-IT" dirty="0"/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4BF0F95C-508E-4224-9796-77B4EDFA390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/>
          </a:bodyPr>
          <a:lstStyle/>
          <a:p>
            <a:r>
              <a:rPr lang="it-IT" dirty="0"/>
              <a:t>Questa classe mette a disposizione il metodo </a:t>
            </a:r>
            <a:r>
              <a:rPr lang="it-IT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transformToPdf</a:t>
            </a:r>
            <a:r>
              <a:rPr lang="it-IT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it-IT" dirty="0">
                <a:cs typeface="Courier New" panose="02070309020205020404" pitchFamily="49" charset="0"/>
              </a:rPr>
              <a:t>, che permette di creare un file pdf con un determinato nome in una determinata cartella, contenente il testo passato come ulteriore parametro</a:t>
            </a:r>
            <a:endParaRPr lang="it-IT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it-IT" dirty="0">
                <a:cs typeface="Courier New" panose="02070309020205020404" pitchFamily="49" charset="0"/>
              </a:rPr>
              <a:t>Utilizza le API della libreria «</a:t>
            </a:r>
            <a:r>
              <a:rPr lang="it-IT" dirty="0" err="1">
                <a:cs typeface="Courier New" panose="02070309020205020404" pitchFamily="49" charset="0"/>
              </a:rPr>
              <a:t>itextpdf</a:t>
            </a:r>
            <a:r>
              <a:rPr lang="it-IT" dirty="0">
                <a:cs typeface="Courier New" panose="02070309020205020404" pitchFamily="49" charset="0"/>
              </a:rPr>
              <a:t>» per costruire un documento a partire da un </a:t>
            </a:r>
            <a:r>
              <a:rPr lang="it-IT" dirty="0" err="1">
                <a:latin typeface="Courier New" panose="02070309020205020404" pitchFamily="49" charset="0"/>
                <a:cs typeface="Courier New" panose="02070309020205020404" pitchFamily="49" charset="0"/>
              </a:rPr>
              <a:t>PdfDocument</a:t>
            </a:r>
            <a:r>
              <a:rPr lang="it-IT" dirty="0">
                <a:cs typeface="Courier New" panose="02070309020205020404" pitchFamily="49" charset="0"/>
              </a:rPr>
              <a:t> aperto in scrittura</a:t>
            </a:r>
          </a:p>
          <a:p>
            <a:r>
              <a:rPr lang="it-IT" dirty="0">
                <a:cs typeface="Courier New" panose="02070309020205020404" pitchFamily="49" charset="0"/>
              </a:rPr>
              <a:t>Il testo viene scritto sul documento creando un oggetto di tipo </a:t>
            </a:r>
            <a:r>
              <a:rPr lang="it-IT" dirty="0" err="1">
                <a:cs typeface="Courier New" panose="02070309020205020404" pitchFamily="49" charset="0"/>
              </a:rPr>
              <a:t>Paragraph</a:t>
            </a:r>
            <a:r>
              <a:rPr lang="it-IT" dirty="0">
                <a:cs typeface="Courier New" panose="02070309020205020404" pitchFamily="49" charset="0"/>
              </a:rPr>
              <a:t>, il quale viene aggiunto al documento</a:t>
            </a:r>
          </a:p>
        </p:txBody>
      </p:sp>
    </p:spTree>
    <p:extLst>
      <p:ext uri="{BB962C8B-B14F-4D97-AF65-F5344CB8AC3E}">
        <p14:creationId xmlns:p14="http://schemas.microsoft.com/office/powerpoint/2010/main" val="38410184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EE66E27-EAF6-4F24-89FD-8014B7BBC5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PdfManager</a:t>
            </a:r>
            <a:endParaRPr lang="it-IT" dirty="0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11DE0C9E-6F6B-4D03-BAE7-2C7D7EEFD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Mobile Programming 2021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1F8854E-D915-46B7-A8CB-42353367D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066F0-4D30-4799-9F72-EBBB480C828E}" type="slidenum">
              <a:rPr lang="it-IT" smtClean="0"/>
              <a:t>32</a:t>
            </a:fld>
            <a:endParaRPr lang="it-IT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ECA6EC28-037E-45F5-8BC4-E2DE42C82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6431C-B002-4165-B42A-0E7F7930A3D2}" type="datetime1">
              <a:rPr lang="it-IT" smtClean="0"/>
              <a:t>17/06/2021</a:t>
            </a:fld>
            <a:endParaRPr lang="it-IT" dirty="0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FBDF17E4-945B-4A1D-829D-8CE2344E281E}"/>
              </a:ext>
            </a:extLst>
          </p:cNvPr>
          <p:cNvSpPr>
            <a:spLocks noGrp="1" noChangeArrowheads="1"/>
          </p:cNvSpPr>
          <p:nvPr>
            <p:ph type="body" sz="quarter" idx="13"/>
          </p:nvPr>
        </p:nvSpPr>
        <p:spPr bwMode="auto">
          <a:xfrm>
            <a:off x="476250" y="1764517"/>
            <a:ext cx="8191500" cy="397031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fun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00627A"/>
                </a:solidFill>
                <a:effectLst/>
                <a:latin typeface="Consolas" panose="020B0609020204030204" pitchFamily="49" charset="0"/>
              </a:rPr>
              <a:t>transformToPdf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, text: 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, folder: 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) {</a:t>
            </a:r>
            <a:b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b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val 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fileLocation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= File(folder, 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</a:rPr>
              <a:t>PDF_EXTENSION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kumimoji="0" lang="it-IT" altLang="it-IT" sz="1400" b="0" i="1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</a:rPr>
              <a:t>canonicalPath</a:t>
            </a:r>
            <a:br>
              <a:rPr kumimoji="0" lang="it-IT" altLang="it-IT" sz="1400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</a:rPr>
            </a:br>
            <a:br>
              <a:rPr kumimoji="0" lang="it-IT" altLang="it-IT" sz="1400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</a:rPr>
            </a:br>
            <a:r>
              <a:rPr kumimoji="0" lang="it-IT" altLang="it-IT" sz="1400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it-IT" altLang="it-IT" sz="1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  <a:t>// create an </a:t>
            </a:r>
            <a:r>
              <a:rPr kumimoji="0" lang="it-IT" altLang="it-IT" sz="1400" b="0" i="1" u="none" strike="noStrike" cap="none" normalizeH="0" baseline="0" dirty="0" err="1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  <a:t>instance</a:t>
            </a:r>
            <a:r>
              <a:rPr kumimoji="0" lang="it-IT" altLang="it-IT" sz="1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  <a:t> of </a:t>
            </a:r>
            <a:r>
              <a:rPr kumimoji="0" lang="it-IT" altLang="it-IT" sz="1400" b="0" i="1" u="none" strike="noStrike" cap="none" normalizeH="0" baseline="0" dirty="0" err="1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  <a:t>PdfDocument</a:t>
            </a:r>
            <a:r>
              <a:rPr kumimoji="0" lang="it-IT" altLang="it-IT" sz="1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it-IT" altLang="it-IT" sz="1400" b="0" i="1" u="none" strike="noStrike" cap="none" normalizeH="0" baseline="0" dirty="0" err="1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  <a:t>at</a:t>
            </a:r>
            <a:r>
              <a:rPr kumimoji="0" lang="it-IT" altLang="it-IT" sz="1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it-IT" altLang="it-IT" sz="1400" b="0" i="1" u="none" strike="noStrike" cap="none" normalizeH="0" baseline="0" dirty="0" err="1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  <a:t>fileLocation</a:t>
            </a:r>
            <a:r>
              <a:rPr kumimoji="0" lang="it-IT" altLang="it-IT" sz="1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  <a:t> location</a:t>
            </a:r>
            <a:br>
              <a:rPr kumimoji="0" lang="it-IT" altLang="it-IT" sz="1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</a:br>
            <a:r>
              <a:rPr kumimoji="0" lang="it-IT" altLang="it-IT" sz="1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val 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pdfDocument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PdfDocument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PdfWriter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fileLocation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))</a:t>
            </a:r>
            <a:b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pdfDocument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it-IT" altLang="it-IT" sz="1400" b="0" i="1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</a:rPr>
              <a:t>defaultPageSize</a:t>
            </a:r>
            <a:r>
              <a:rPr kumimoji="0" lang="it-IT" altLang="it-IT" sz="1400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PageSize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it-IT" altLang="it-IT" sz="1400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</a:rPr>
              <a:t>A4</a:t>
            </a:r>
            <a:br>
              <a:rPr kumimoji="0" lang="it-IT" altLang="it-IT" sz="1400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</a:rPr>
            </a:br>
            <a:br>
              <a:rPr kumimoji="0" lang="it-IT" altLang="it-IT" sz="1400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</a:rPr>
            </a:br>
            <a:r>
              <a:rPr kumimoji="0" lang="it-IT" altLang="it-IT" sz="1400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val 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pdfDocument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val 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paragraph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Paragraph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(text)</a:t>
            </a:r>
            <a:b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paragraph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.setFontSize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Consolas" panose="020B0609020204030204" pitchFamily="49" charset="0"/>
              </a:rPr>
              <a:t>16f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paragraph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.setTextAlignment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TextAlignment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it-IT" altLang="it-IT" sz="1400" b="0" i="1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.add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paragraph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b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it-IT" altLang="it-IT" sz="1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kumimoji="0" lang="it-IT" altLang="it-IT" sz="1400" b="0" i="1" u="none" strike="noStrike" cap="none" normalizeH="0" baseline="0" dirty="0" err="1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kumimoji="0" lang="it-IT" altLang="it-IT" sz="1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it-IT" altLang="it-IT" sz="1400" b="0" i="1" u="none" strike="noStrike" cap="none" normalizeH="0" baseline="0" dirty="0" err="1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  <a:t>will</a:t>
            </a:r>
            <a:r>
              <a:rPr kumimoji="0" lang="it-IT" altLang="it-IT" sz="1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  <a:t> create a file </a:t>
            </a:r>
            <a:r>
              <a:rPr kumimoji="0" lang="it-IT" altLang="it-IT" sz="1400" b="0" i="1" u="none" strike="noStrike" cap="none" normalizeH="0" baseline="0" dirty="0" err="1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  <a:t>at</a:t>
            </a:r>
            <a:r>
              <a:rPr kumimoji="0" lang="it-IT" altLang="it-IT" sz="1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it-IT" altLang="it-IT" sz="1400" b="0" i="1" u="none" strike="noStrike" cap="none" normalizeH="0" baseline="0" dirty="0" err="1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  <a:t>your</a:t>
            </a:r>
            <a:r>
              <a:rPr kumimoji="0" lang="it-IT" altLang="it-IT" sz="1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it-IT" altLang="it-IT" sz="1400" b="0" i="1" u="none" strike="noStrike" cap="none" normalizeH="0" baseline="0" dirty="0" err="1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  <a:t>fileLocation</a:t>
            </a:r>
            <a:r>
              <a:rPr kumimoji="0" lang="it-IT" altLang="it-IT" sz="1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it-IT" altLang="it-IT" sz="1400" b="0" i="1" u="none" strike="noStrike" cap="none" normalizeH="0" baseline="0" dirty="0" err="1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  <a:t>specified</a:t>
            </a:r>
            <a:r>
              <a:rPr kumimoji="0" lang="it-IT" altLang="it-IT" sz="1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it-IT" altLang="it-IT" sz="1400" b="0" i="1" u="none" strike="noStrike" cap="none" normalizeH="0" baseline="0" dirty="0" err="1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kumimoji="0" lang="it-IT" altLang="it-IT" sz="1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it-IT" altLang="it-IT" sz="1400" b="0" i="1" u="none" strike="noStrike" cap="none" normalizeH="0" baseline="0" dirty="0" err="1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  <a:t>creating</a:t>
            </a:r>
            <a:r>
              <a:rPr kumimoji="0" lang="it-IT" altLang="it-IT" sz="1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it-IT" altLang="it-IT" sz="1400" i="1" dirty="0">
                <a:solidFill>
                  <a:srgbClr val="8C8C8C"/>
                </a:solidFill>
                <a:latin typeface="Consolas" panose="020B0609020204030204" pitchFamily="49" charset="0"/>
              </a:rPr>
              <a:t>    </a:t>
            </a:r>
            <a:r>
              <a:rPr kumimoji="0" lang="it-IT" altLang="it-IT" sz="1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it-IT" altLang="it-IT" sz="1400" i="1" dirty="0">
                <a:solidFill>
                  <a:srgbClr val="8C8C8C"/>
                </a:solidFill>
                <a:latin typeface="Consolas" panose="020B0609020204030204" pitchFamily="49" charset="0"/>
              </a:rPr>
              <a:t> </a:t>
            </a:r>
            <a:r>
              <a:rPr kumimoji="0" lang="it-IT" altLang="it-IT" sz="1400" b="0" i="1" u="none" strike="noStrike" cap="none" normalizeH="0" baseline="0" dirty="0" err="1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  <a:t>PdfDocument</a:t>
            </a:r>
            <a:r>
              <a:rPr kumimoji="0" lang="it-IT" altLang="it-IT" sz="1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it-IT" altLang="it-IT" sz="1400" b="0" i="1" u="none" strike="noStrike" cap="none" normalizeH="0" baseline="0" dirty="0" err="1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  <a:t>instance</a:t>
            </a:r>
            <a:br>
              <a:rPr kumimoji="0" lang="it-IT" altLang="it-IT" sz="1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</a:br>
            <a:r>
              <a:rPr kumimoji="0" lang="it-IT" altLang="it-IT" sz="1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.close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}</a:t>
            </a:r>
            <a:endParaRPr kumimoji="0" lang="it-IT" altLang="it-IT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63034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9EA1083-040C-4C21-A5CA-A8592E76D7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Come visualizzare i PDF</a:t>
            </a: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4F8B06C7-B9CD-4217-98BC-BDF1B5D678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Mobile Programming 2021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2657FA2-F5E5-4EDA-954B-DE9BE5C17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066F0-4D30-4799-9F72-EBBB480C828E}" type="slidenum">
              <a:rPr lang="it-IT" smtClean="0"/>
              <a:t>33</a:t>
            </a:fld>
            <a:endParaRPr lang="it-IT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391950AF-32E3-4543-BCB6-463173B29C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6431C-B002-4165-B42A-0E7F7930A3D2}" type="datetime1">
              <a:rPr lang="it-IT" smtClean="0"/>
              <a:t>17/06/2021</a:t>
            </a:fld>
            <a:endParaRPr lang="it-IT" dirty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DF287658-4FDD-46B2-90BD-081A975F27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231" y="1295400"/>
            <a:ext cx="2128838" cy="47307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A09BA876-AB78-41A1-8FE5-1C985B311A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6900" y="1284816"/>
            <a:ext cx="2133600" cy="47413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4D1AE81D-7CE2-41DA-8E4C-68D7BB5BEBC7}"/>
              </a:ext>
            </a:extLst>
          </p:cNvPr>
          <p:cNvCxnSpPr>
            <a:cxnSpLocks/>
          </p:cNvCxnSpPr>
          <p:nvPr/>
        </p:nvCxnSpPr>
        <p:spPr>
          <a:xfrm>
            <a:off x="1194594" y="1161785"/>
            <a:ext cx="462756" cy="42095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2D6526F7-4BF1-4963-BCD4-EE2F3951BAE6}"/>
              </a:ext>
            </a:extLst>
          </p:cNvPr>
          <p:cNvCxnSpPr>
            <a:cxnSpLocks/>
          </p:cNvCxnSpPr>
          <p:nvPr/>
        </p:nvCxnSpPr>
        <p:spPr>
          <a:xfrm flipV="1">
            <a:off x="4318000" y="4765146"/>
            <a:ext cx="228600" cy="53816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Immagine 16">
            <a:extLst>
              <a:ext uri="{FF2B5EF4-FFF2-40B4-BE49-F238E27FC236}">
                <a16:creationId xmlns:a16="http://schemas.microsoft.com/office/drawing/2014/main" id="{4705F666-7715-4353-B96F-CB4F77F441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2331" y="1295400"/>
            <a:ext cx="2133600" cy="47413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6939B64B-1DAE-4585-91C9-543DC0A44AB7}"/>
              </a:ext>
            </a:extLst>
          </p:cNvPr>
          <p:cNvCxnSpPr>
            <a:cxnSpLocks/>
          </p:cNvCxnSpPr>
          <p:nvPr/>
        </p:nvCxnSpPr>
        <p:spPr>
          <a:xfrm>
            <a:off x="5715000" y="3655484"/>
            <a:ext cx="463946" cy="32742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2716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48A3CC9-A29E-4EF6-A569-32D95C711F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Come visualizzare i PDF</a:t>
            </a: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C01D4BE9-6838-474D-A8BC-BEBE725A63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Mobile Programming 2021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980C3B6-8BDC-4415-A064-52F5A87D3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066F0-4D30-4799-9F72-EBBB480C828E}" type="slidenum">
              <a:rPr lang="it-IT" smtClean="0"/>
              <a:t>34</a:t>
            </a:fld>
            <a:endParaRPr lang="it-IT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755AAF44-2CE4-4B50-8CCE-3982DE0C49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6431C-B002-4165-B42A-0E7F7930A3D2}" type="datetime1">
              <a:rPr lang="it-IT" smtClean="0"/>
              <a:t>17/06/2021</a:t>
            </a:fld>
            <a:endParaRPr lang="it-IT" dirty="0"/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2C1822B3-A194-4399-AA46-5EB78E2723F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t-IT" dirty="0"/>
              <a:t>Si può selezionare il file da visualizzare tramite il </a:t>
            </a:r>
            <a:r>
              <a:rPr lang="it-IT" dirty="0" err="1"/>
              <a:t>Dialog</a:t>
            </a:r>
            <a:r>
              <a:rPr lang="it-IT" dirty="0"/>
              <a:t> mostrato nella seconda delle figure precedenti, che al suo interno contiene una </a:t>
            </a:r>
            <a:r>
              <a:rPr lang="it-IT" dirty="0" err="1"/>
              <a:t>RecyclerView</a:t>
            </a:r>
            <a:r>
              <a:rPr lang="it-IT" dirty="0"/>
              <a:t> con tutti i files PDF creati con «</a:t>
            </a:r>
            <a:r>
              <a:rPr lang="it-IT" dirty="0" err="1"/>
              <a:t>DigitalTextSuite</a:t>
            </a:r>
            <a:r>
              <a:rPr lang="it-IT" dirty="0"/>
              <a:t>»</a:t>
            </a:r>
          </a:p>
          <a:p>
            <a:r>
              <a:rPr lang="it-IT" dirty="0"/>
              <a:t>Selezionato il file da aprire, viene lanciata una </a:t>
            </a:r>
            <a:r>
              <a:rPr lang="it-IT" dirty="0" err="1"/>
              <a:t>Intent</a:t>
            </a:r>
            <a:r>
              <a:rPr lang="it-IT" dirty="0"/>
              <a:t> con un </a:t>
            </a:r>
            <a:r>
              <a:rPr lang="it-IT" dirty="0" err="1"/>
              <a:t>Chooser</a:t>
            </a:r>
            <a:r>
              <a:rPr lang="it-IT" dirty="0"/>
              <a:t>, il quale permette di scegliere con quale applicazione aprire il file </a:t>
            </a:r>
          </a:p>
        </p:txBody>
      </p:sp>
    </p:spTree>
    <p:extLst>
      <p:ext uri="{BB962C8B-B14F-4D97-AF65-F5344CB8AC3E}">
        <p14:creationId xmlns:p14="http://schemas.microsoft.com/office/powerpoint/2010/main" val="38372639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3C4900E-8D6E-4B39-91FA-76C3A4095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Come visualizzare i PDF</a:t>
            </a: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8CD82960-4FBE-44E6-92B7-F0E1418E2C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Mobile Programming 2021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2EEFE3E-223D-4226-A194-C1A63EFD6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066F0-4D30-4799-9F72-EBBB480C828E}" type="slidenum">
              <a:rPr lang="it-IT" smtClean="0"/>
              <a:t>35</a:t>
            </a:fld>
            <a:endParaRPr lang="it-IT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EA73F90A-97B5-408C-B841-E763795740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6431C-B002-4165-B42A-0E7F7930A3D2}" type="datetime1">
              <a:rPr lang="it-IT" smtClean="0"/>
              <a:t>17/06/2021</a:t>
            </a:fld>
            <a:endParaRPr lang="it-IT" dirty="0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D0B61206-3DDB-4493-8983-F693EA583499}"/>
              </a:ext>
            </a:extLst>
          </p:cNvPr>
          <p:cNvSpPr>
            <a:spLocks noGrp="1" noChangeArrowheads="1"/>
          </p:cNvSpPr>
          <p:nvPr>
            <p:ph type="body" sz="quarter" idx="13"/>
          </p:nvPr>
        </p:nvSpPr>
        <p:spPr bwMode="auto">
          <a:xfrm>
            <a:off x="628650" y="1395186"/>
            <a:ext cx="5367175" cy="156966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200" b="0" i="1" u="none" strike="noStrike" cap="none" normalizeH="0" baseline="0">
                <a:ln>
                  <a:noFill/>
                </a:ln>
                <a:solidFill>
                  <a:srgbClr val="00627A"/>
                </a:solidFill>
                <a:effectLst/>
                <a:latin typeface="Consolas" panose="020B0609020204030204" pitchFamily="49" charset="0"/>
              </a:rPr>
              <a:t>CoroutineScope</a:t>
            </a:r>
            <a:r>
              <a:rPr kumimoji="0" lang="it-IT" altLang="it-IT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it-IT" altLang="it-IT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Dispatchers</a:t>
            </a:r>
            <a:r>
              <a:rPr kumimoji="0" lang="it-IT" altLang="it-IT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it-IT" altLang="it-IT" sz="1200" b="0" i="0" u="none" strike="noStrike" cap="none" normalizeH="0" baseline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</a:rPr>
              <a:t>IO</a:t>
            </a:r>
            <a:r>
              <a:rPr kumimoji="0" lang="it-IT" altLang="it-IT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kumimoji="0" lang="it-IT" altLang="it-IT" sz="1200" b="0" i="1" u="none" strike="noStrike" cap="none" normalizeH="0" baseline="0">
                <a:ln>
                  <a:noFill/>
                </a:ln>
                <a:solidFill>
                  <a:srgbClr val="00627A"/>
                </a:solidFill>
                <a:effectLst/>
                <a:latin typeface="Consolas" panose="020B0609020204030204" pitchFamily="49" charset="0"/>
              </a:rPr>
              <a:t>launch </a:t>
            </a:r>
            <a:r>
              <a:rPr kumimoji="0" lang="it-IT" altLang="it-IT" sz="1200" b="1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{</a:t>
            </a:r>
            <a:br>
              <a:rPr kumimoji="0" lang="it-IT" altLang="it-IT" sz="1200" b="1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it-IT" altLang="it-IT" sz="1200" b="1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it-IT" altLang="it-IT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val </a:t>
            </a:r>
            <a:r>
              <a:rPr kumimoji="0" lang="it-IT" altLang="it-IT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rootDir </a:t>
            </a:r>
            <a:r>
              <a:rPr kumimoji="0" lang="it-IT" altLang="it-IT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it-IT" altLang="it-IT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RealMainActivity</a:t>
            </a:r>
            <a:r>
              <a:rPr kumimoji="0" lang="it-IT" altLang="it-IT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it-IT" altLang="it-IT" sz="1200" b="0" i="0" u="none" strike="noStrike" cap="none" normalizeH="0" baseline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</a:rPr>
              <a:t>rootDir</a:t>
            </a:r>
            <a:br>
              <a:rPr kumimoji="0" lang="it-IT" altLang="it-IT" sz="1200" b="0" i="0" u="none" strike="noStrike" cap="none" normalizeH="0" baseline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</a:rPr>
            </a:br>
            <a:r>
              <a:rPr kumimoji="0" lang="it-IT" altLang="it-IT" sz="1200" b="0" i="0" u="none" strike="noStrike" cap="none" normalizeH="0" baseline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it-IT" altLang="it-IT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val </a:t>
            </a:r>
            <a:r>
              <a:rPr kumimoji="0" lang="it-IT" altLang="it-IT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listFiles </a:t>
            </a:r>
            <a:r>
              <a:rPr kumimoji="0" lang="it-IT" altLang="it-IT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= getPdfFilesFromRootDir(</a:t>
            </a:r>
            <a:r>
              <a:rPr kumimoji="0" lang="it-IT" altLang="it-IT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rootDir</a:t>
            </a:r>
            <a:r>
              <a:rPr kumimoji="0" lang="it-IT" altLang="it-IT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it-IT" altLang="it-IT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it-IT" altLang="it-IT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it-IT" altLang="it-IT" sz="1200" b="0" i="1" u="none" strike="noStrike" cap="none" normalizeH="0" baseline="0">
                <a:ln>
                  <a:noFill/>
                </a:ln>
                <a:solidFill>
                  <a:srgbClr val="00627A"/>
                </a:solidFill>
                <a:effectLst/>
                <a:latin typeface="Consolas" panose="020B0609020204030204" pitchFamily="49" charset="0"/>
              </a:rPr>
              <a:t>CoroutineScope</a:t>
            </a:r>
            <a:r>
              <a:rPr kumimoji="0" lang="it-IT" altLang="it-IT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it-IT" altLang="it-IT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Dispatchers</a:t>
            </a:r>
            <a:r>
              <a:rPr kumimoji="0" lang="it-IT" altLang="it-IT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it-IT" altLang="it-IT" sz="1200" b="0" i="0" u="none" strike="noStrike" cap="none" normalizeH="0" baseline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kumimoji="0" lang="it-IT" altLang="it-IT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kumimoji="0" lang="it-IT" altLang="it-IT" sz="1200" b="0" i="1" u="none" strike="noStrike" cap="none" normalizeH="0" baseline="0">
                <a:ln>
                  <a:noFill/>
                </a:ln>
                <a:solidFill>
                  <a:srgbClr val="00627A"/>
                </a:solidFill>
                <a:effectLst/>
                <a:latin typeface="Consolas" panose="020B0609020204030204" pitchFamily="49" charset="0"/>
              </a:rPr>
              <a:t>launch </a:t>
            </a:r>
            <a:r>
              <a:rPr kumimoji="0" lang="it-IT" altLang="it-IT" sz="1200" b="1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{</a:t>
            </a:r>
            <a:br>
              <a:rPr kumimoji="0" lang="it-IT" altLang="it-IT" sz="1200" b="1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it-IT" altLang="it-IT" sz="1200" b="1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it-IT" altLang="it-IT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val </a:t>
            </a:r>
            <a:r>
              <a:rPr kumimoji="0" lang="it-IT" altLang="it-IT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dialog </a:t>
            </a:r>
            <a:r>
              <a:rPr kumimoji="0" lang="it-IT" altLang="it-IT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it-IT" altLang="it-IT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SelectPdfDialog</a:t>
            </a:r>
            <a:r>
              <a:rPr kumimoji="0" lang="it-IT" altLang="it-IT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.getInstance(</a:t>
            </a:r>
            <a:r>
              <a:rPr kumimoji="0" lang="it-IT" altLang="it-IT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listFiles</a:t>
            </a:r>
            <a:r>
              <a:rPr kumimoji="0" lang="it-IT" altLang="it-IT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it-IT" altLang="it-IT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it-IT" altLang="it-IT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it-IT" altLang="it-IT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dialog</a:t>
            </a:r>
            <a:r>
              <a:rPr kumimoji="0" lang="it-IT" altLang="it-IT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.show(</a:t>
            </a:r>
            <a:r>
              <a:rPr kumimoji="0" lang="it-IT" altLang="it-IT" sz="1200" b="0" i="1" u="none" strike="noStrike" cap="none" normalizeH="0" baseline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</a:rPr>
              <a:t>parentFragmentManager</a:t>
            </a:r>
            <a:r>
              <a:rPr kumimoji="0" lang="it-IT" altLang="it-IT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it-IT" altLang="it-IT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</a:rPr>
              <a:t>"SELECTPDFDIALOG"</a:t>
            </a:r>
            <a:r>
              <a:rPr kumimoji="0" lang="it-IT" altLang="it-IT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it-IT" altLang="it-IT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it-IT" altLang="it-IT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it-IT" altLang="it-IT" sz="1200" b="1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kumimoji="0" lang="it-IT" altLang="it-IT" sz="1200" b="1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it-IT" altLang="it-IT" sz="1200" b="1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}</a:t>
            </a:r>
            <a:endParaRPr kumimoji="0" lang="it-IT" altLang="it-IT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2907D77B-4835-469D-8E25-1C7A708E72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8650" y="2964846"/>
            <a:ext cx="5537093" cy="10156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private fun </a:t>
            </a:r>
            <a:r>
              <a:rPr kumimoji="0" lang="it-IT" altLang="it-IT" sz="1200" b="0" i="0" u="none" strike="noStrike" cap="none" normalizeH="0" baseline="0">
                <a:ln>
                  <a:noFill/>
                </a:ln>
                <a:solidFill>
                  <a:srgbClr val="00627A"/>
                </a:solidFill>
                <a:effectLst/>
                <a:latin typeface="Consolas" panose="020B0609020204030204" pitchFamily="49" charset="0"/>
              </a:rPr>
              <a:t>getPdfFilesFromRootDir</a:t>
            </a:r>
            <a:r>
              <a:rPr kumimoji="0" lang="it-IT" altLang="it-IT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(rootDir: </a:t>
            </a:r>
            <a:r>
              <a:rPr kumimoji="0" lang="it-IT" altLang="it-IT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kumimoji="0" lang="it-IT" altLang="it-IT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): </a:t>
            </a:r>
            <a:r>
              <a:rPr kumimoji="0" lang="it-IT" altLang="it-IT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kumimoji="0" lang="it-IT" altLang="it-IT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it-IT" altLang="it-IT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kumimoji="0" lang="it-IT" altLang="it-IT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&gt; {</a:t>
            </a:r>
            <a:br>
              <a:rPr kumimoji="0" lang="it-IT" altLang="it-IT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it-IT" altLang="it-IT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it-IT" altLang="it-IT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return </a:t>
            </a:r>
            <a:r>
              <a:rPr kumimoji="0" lang="it-IT" altLang="it-IT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rootDir.</a:t>
            </a:r>
            <a:r>
              <a:rPr kumimoji="0" lang="it-IT" altLang="it-IT" sz="1200" b="0" i="1" u="none" strike="noStrike" cap="none" normalizeH="0" baseline="0">
                <a:ln>
                  <a:noFill/>
                </a:ln>
                <a:solidFill>
                  <a:srgbClr val="00627A"/>
                </a:solidFill>
                <a:effectLst/>
                <a:latin typeface="Consolas" panose="020B0609020204030204" pitchFamily="49" charset="0"/>
              </a:rPr>
              <a:t>walk</a:t>
            </a:r>
            <a:r>
              <a:rPr kumimoji="0" lang="it-IT" altLang="it-IT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kumimoji="0" lang="it-IT" altLang="it-IT" sz="1200" b="0" i="1" u="none" strike="noStrike" cap="none" normalizeH="0" baseline="0">
                <a:ln>
                  <a:noFill/>
                </a:ln>
                <a:solidFill>
                  <a:srgbClr val="00627A"/>
                </a:solidFill>
                <a:effectLst/>
                <a:latin typeface="Consolas" panose="020B0609020204030204" pitchFamily="49" charset="0"/>
              </a:rPr>
              <a:t>filter</a:t>
            </a:r>
            <a:r>
              <a:rPr kumimoji="0" lang="it-IT" altLang="it-IT" sz="1200" b="1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{</a:t>
            </a:r>
            <a:br>
              <a:rPr kumimoji="0" lang="it-IT" altLang="it-IT" sz="1200" b="1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it-IT" altLang="it-IT" sz="1200" b="1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   it</a:t>
            </a:r>
            <a:r>
              <a:rPr kumimoji="0" lang="it-IT" altLang="it-IT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it-IT" altLang="it-IT" sz="1200" b="0" i="1" u="none" strike="noStrike" cap="none" normalizeH="0" baseline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</a:rPr>
              <a:t>extension </a:t>
            </a:r>
            <a:r>
              <a:rPr kumimoji="0" lang="it-IT" altLang="it-IT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== </a:t>
            </a:r>
            <a:r>
              <a:rPr kumimoji="0" lang="it-IT" altLang="it-IT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</a:rPr>
              <a:t>"pdf"</a:t>
            </a:r>
            <a:br>
              <a:rPr kumimoji="0" lang="it-IT" altLang="it-IT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</a:rPr>
            </a:br>
            <a:r>
              <a:rPr kumimoji="0" lang="it-IT" altLang="it-IT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it-IT" altLang="it-IT" sz="1200" b="1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kumimoji="0" lang="it-IT" altLang="it-IT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it-IT" altLang="it-IT" sz="1200" b="0" i="1" u="none" strike="noStrike" cap="none" normalizeH="0" baseline="0">
                <a:ln>
                  <a:noFill/>
                </a:ln>
                <a:solidFill>
                  <a:srgbClr val="00627A"/>
                </a:solidFill>
                <a:effectLst/>
                <a:latin typeface="Consolas" panose="020B0609020204030204" pitchFamily="49" charset="0"/>
              </a:rPr>
              <a:t>toList</a:t>
            </a:r>
            <a:r>
              <a:rPr kumimoji="0" lang="it-IT" altLang="it-IT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it-IT" altLang="it-IT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it-IT" altLang="it-IT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}</a:t>
            </a:r>
            <a:endParaRPr kumimoji="0" lang="it-IT" altLang="it-IT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91C022B1-9F8D-487D-A5A3-A8572801B8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8650" y="4799391"/>
            <a:ext cx="5622052" cy="83099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intent</a:t>
            </a:r>
            <a:r>
              <a:rPr kumimoji="0" lang="it-IT" altLang="it-IT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.setDataAndTypeAndNormalize(</a:t>
            </a:r>
            <a:r>
              <a:rPr kumimoji="0" lang="it-IT" altLang="it-IT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kumimoji="0" lang="it-IT" altLang="it-IT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it-IT" altLang="it-IT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</a:rPr>
              <a:t>"application/pdf"</a:t>
            </a:r>
            <a:r>
              <a:rPr kumimoji="0" lang="it-IT" altLang="it-IT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it-IT" altLang="it-IT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it-IT" altLang="it-IT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intent</a:t>
            </a:r>
            <a:r>
              <a:rPr kumimoji="0" lang="it-IT" altLang="it-IT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it-IT" altLang="it-IT" sz="1200" b="0" i="1" u="none" strike="noStrike" cap="none" normalizeH="0" baseline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</a:rPr>
              <a:t>flags </a:t>
            </a:r>
            <a:r>
              <a:rPr kumimoji="0" lang="it-IT" altLang="it-IT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it-IT" altLang="it-IT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Intent</a:t>
            </a:r>
            <a:r>
              <a:rPr kumimoji="0" lang="it-IT" altLang="it-IT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it-IT" altLang="it-IT" sz="1200" b="0" i="1" u="none" strike="noStrike" cap="none" normalizeH="0" baseline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</a:rPr>
              <a:t>FLAG_ACTIVITY_CLEAR_TOP</a:t>
            </a:r>
            <a:br>
              <a:rPr kumimoji="0" lang="it-IT" altLang="it-IT" sz="1200" b="0" i="1" u="none" strike="noStrike" cap="none" normalizeH="0" baseline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</a:rPr>
            </a:br>
            <a:r>
              <a:rPr kumimoji="0" lang="it-IT" altLang="it-IT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intent</a:t>
            </a:r>
            <a:r>
              <a:rPr kumimoji="0" lang="it-IT" altLang="it-IT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.addFlags(</a:t>
            </a:r>
            <a:r>
              <a:rPr kumimoji="0" lang="it-IT" altLang="it-IT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Intent</a:t>
            </a:r>
            <a:r>
              <a:rPr kumimoji="0" lang="it-IT" altLang="it-IT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it-IT" altLang="it-IT" sz="1200" b="0" i="1" u="none" strike="noStrike" cap="none" normalizeH="0" baseline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</a:rPr>
              <a:t>FLAG_GRANT_READ_URI_PERMISSION</a:t>
            </a:r>
            <a:r>
              <a:rPr kumimoji="0" lang="it-IT" altLang="it-IT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it-IT" altLang="it-IT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it-IT" altLang="it-IT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startActivity(</a:t>
            </a:r>
            <a:r>
              <a:rPr kumimoji="0" lang="it-IT" altLang="it-IT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Intent</a:t>
            </a:r>
            <a:r>
              <a:rPr kumimoji="0" lang="it-IT" altLang="it-IT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.createChooser(</a:t>
            </a:r>
            <a:r>
              <a:rPr kumimoji="0" lang="it-IT" altLang="it-IT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intent</a:t>
            </a:r>
            <a:r>
              <a:rPr kumimoji="0" lang="it-IT" altLang="it-IT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it-IT" altLang="it-IT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</a:rPr>
              <a:t>"Open pdf with ..."</a:t>
            </a:r>
            <a:r>
              <a:rPr kumimoji="0" lang="it-IT" altLang="it-IT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))</a:t>
            </a:r>
            <a:endParaRPr kumimoji="0" lang="it-IT" altLang="it-IT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20" name="Connettore diritto 19">
            <a:extLst>
              <a:ext uri="{FF2B5EF4-FFF2-40B4-BE49-F238E27FC236}">
                <a16:creationId xmlns:a16="http://schemas.microsoft.com/office/drawing/2014/main" id="{BE9DCC7B-EA70-4555-B57C-6A2FB309EFF2}"/>
              </a:ext>
            </a:extLst>
          </p:cNvPr>
          <p:cNvCxnSpPr/>
          <p:nvPr/>
        </p:nvCxnSpPr>
        <p:spPr>
          <a:xfrm>
            <a:off x="457200" y="4381500"/>
            <a:ext cx="8229600" cy="0"/>
          </a:xfrm>
          <a:prstGeom prst="line">
            <a:avLst/>
          </a:prstGeom>
          <a:ln w="9525" cap="flat" cmpd="sng" algn="ctr">
            <a:solidFill>
              <a:schemeClr val="bg1">
                <a:lumMod val="65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98642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4500FA5-328A-4DCE-925F-5C1762733B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FragmentCameraTranslate</a:t>
            </a:r>
            <a:endParaRPr lang="it-IT" dirty="0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CB9EC137-50AF-42AB-83E1-9E9A4C3208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Mobile Programming 2021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B59028A2-9B21-4008-B51F-CEF7DD4A8C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066F0-4D30-4799-9F72-EBBB480C828E}" type="slidenum">
              <a:rPr lang="it-IT" smtClean="0"/>
              <a:t>4</a:t>
            </a:fld>
            <a:endParaRPr lang="it-IT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3F697CC4-2928-4455-AAA2-1D817D85E6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6431C-B002-4165-B42A-0E7F7930A3D2}" type="datetime1">
              <a:rPr lang="it-IT" smtClean="0"/>
              <a:t>17/06/2021</a:t>
            </a:fld>
            <a:endParaRPr lang="it-IT" dirty="0"/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5735D60E-3246-43D7-A738-DED110FC6A4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it-IT" dirty="0"/>
              <a:t>Questa classe è un </a:t>
            </a:r>
            <a:r>
              <a:rPr lang="it-IT" dirty="0" err="1"/>
              <a:t>Fragment</a:t>
            </a:r>
            <a:r>
              <a:rPr lang="it-IT" dirty="0"/>
              <a:t> che estende la classe astratta </a:t>
            </a:r>
            <a:r>
              <a:rPr lang="it-IT" dirty="0" err="1"/>
              <a:t>FragmentCamera</a:t>
            </a:r>
            <a:r>
              <a:rPr lang="it-IT" dirty="0"/>
              <a:t>, la quale mette a disposizione tutti i metodi necessari per il corretto funzionamento della fotocamera</a:t>
            </a:r>
          </a:p>
          <a:p>
            <a:r>
              <a:rPr lang="it-IT" dirty="0"/>
              <a:t>Sono state utilizzate le API della libreria di Android </a:t>
            </a:r>
            <a:r>
              <a:rPr lang="it-IT" dirty="0" err="1"/>
              <a:t>CameraX</a:t>
            </a:r>
            <a:endParaRPr lang="it-IT" dirty="0"/>
          </a:p>
          <a:p>
            <a:r>
              <a:rPr lang="it-IT" dirty="0"/>
              <a:t>Si fa </a:t>
            </a:r>
            <a:r>
              <a:rPr lang="it-IT" dirty="0" err="1"/>
              <a:t>override</a:t>
            </a:r>
            <a:r>
              <a:rPr lang="it-IT" dirty="0"/>
              <a:t> del metodo </a:t>
            </a:r>
            <a:r>
              <a:rPr lang="it-IT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setAnalyzer</a:t>
            </a:r>
            <a:r>
              <a:rPr lang="it-IT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it-IT" dirty="0"/>
              <a:t>) per settare un </a:t>
            </a:r>
            <a:r>
              <a:rPr lang="it-IT" dirty="0" err="1"/>
              <a:t>TextAnalyzer</a:t>
            </a:r>
            <a:r>
              <a:rPr lang="it-IT" dirty="0"/>
              <a:t> come analizzatore delle immagini</a:t>
            </a:r>
          </a:p>
        </p:txBody>
      </p:sp>
    </p:spTree>
    <p:extLst>
      <p:ext uri="{BB962C8B-B14F-4D97-AF65-F5344CB8AC3E}">
        <p14:creationId xmlns:p14="http://schemas.microsoft.com/office/powerpoint/2010/main" val="32774511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02AAFF1-B248-4F7C-8B14-1DEED27469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FragmentCameraTranslate</a:t>
            </a:r>
            <a:endParaRPr lang="it-IT" dirty="0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934B4CE3-4673-4836-93C0-DB24A928FF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Mobile Programming 2021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6D86D999-7439-4768-BAB7-292011D352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066F0-4D30-4799-9F72-EBBB480C828E}" type="slidenum">
              <a:rPr lang="it-IT" smtClean="0"/>
              <a:t>5</a:t>
            </a:fld>
            <a:endParaRPr lang="it-IT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A30743F3-E497-40F8-9B2F-E045A10ADE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6431C-B002-4165-B42A-0E7F7930A3D2}" type="datetime1">
              <a:rPr lang="it-IT" smtClean="0"/>
              <a:t>17/06/2021</a:t>
            </a:fld>
            <a:endParaRPr lang="it-IT" dirty="0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A3B94014-2CD7-46D8-AAA1-0F22822C1EC1}"/>
              </a:ext>
            </a:extLst>
          </p:cNvPr>
          <p:cNvSpPr>
            <a:spLocks noGrp="1" noChangeArrowheads="1"/>
          </p:cNvSpPr>
          <p:nvPr>
            <p:ph type="body" sz="quarter" idx="13"/>
          </p:nvPr>
        </p:nvSpPr>
        <p:spPr bwMode="auto">
          <a:xfrm>
            <a:off x="628650" y="1737094"/>
            <a:ext cx="8303315" cy="375487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override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fun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00627A"/>
                </a:solidFill>
                <a:effectLst/>
                <a:latin typeface="Consolas" panose="020B0609020204030204" pitchFamily="49" charset="0"/>
              </a:rPr>
              <a:t>setAnalyzer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() {</a:t>
            </a:r>
            <a:b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try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{</a:t>
            </a:r>
            <a:b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val 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analyzer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TextAnalyzer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requireContext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(), </a:t>
            </a:r>
            <a:r>
              <a:rPr kumimoji="0" lang="it-IT" altLang="it-IT" sz="1400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</a:rPr>
              <a:t>lifecycle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</a:rPr>
              <a:t>viewModel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</a:rPr>
              <a:t>sourceText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</a:rPr>
              <a:t>CROP_PERCENTAGE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</a:rPr>
              <a:t>imageAnalysis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!= 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) {</a:t>
            </a:r>
            <a:b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</a:rPr>
              <a:t>imageAnalysis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it-IT" altLang="it-IT" sz="1400" b="0" i="1" u="none" strike="noStrike" cap="none" normalizeH="0" baseline="0" dirty="0" err="1">
                <a:ln>
                  <a:noFill/>
                </a:ln>
                <a:solidFill>
                  <a:srgbClr val="00627A"/>
                </a:solidFill>
                <a:effectLst/>
                <a:latin typeface="Consolas" panose="020B0609020204030204" pitchFamily="49" charset="0"/>
              </a:rPr>
              <a:t>also</a:t>
            </a:r>
            <a:r>
              <a:rPr kumimoji="0" lang="it-IT" altLang="it-IT" sz="1400" b="0" i="1" u="none" strike="noStrike" cap="none" normalizeH="0" baseline="0" dirty="0">
                <a:ln>
                  <a:noFill/>
                </a:ln>
                <a:solidFill>
                  <a:srgbClr val="00627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it-IT" altLang="it-IT" sz="14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{ </a:t>
            </a:r>
            <a:r>
              <a:rPr kumimoji="0" lang="it-IT" altLang="it-IT" sz="1400" b="1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it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!!.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setAnalyzer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</a:rPr>
              <a:t>cameraExecutor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analyzer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kumimoji="0" lang="it-IT" altLang="it-IT" sz="14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kumimoji="0" lang="it-IT" altLang="it-IT" sz="14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it-IT" altLang="it-IT" sz="14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{</a:t>
            </a:r>
            <a:b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</a:rPr>
              <a:t>imageAnalysis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ImageAnalysis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.Builder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            .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setTargetResolution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(Size(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Consolas" panose="020B0609020204030204" pitchFamily="49" charset="0"/>
              </a:rPr>
              <a:t>1280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Consolas" panose="020B0609020204030204" pitchFamily="49" charset="0"/>
              </a:rPr>
              <a:t>720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))</a:t>
            </a:r>
            <a:b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            .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setBackpressureStrategy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ImageAnalysis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it-IT" altLang="it-IT" sz="1400" b="0" i="1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</a:rPr>
              <a:t>STRATEGY_KEEP_ONLY_LATEST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            .build()</a:t>
            </a:r>
            <a:b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            .</a:t>
            </a:r>
            <a:r>
              <a:rPr kumimoji="0" lang="it-IT" altLang="it-IT" sz="1400" b="0" i="1" u="none" strike="noStrike" cap="none" normalizeH="0" baseline="0" dirty="0" err="1">
                <a:ln>
                  <a:noFill/>
                </a:ln>
                <a:solidFill>
                  <a:srgbClr val="00627A"/>
                </a:solidFill>
                <a:effectLst/>
                <a:latin typeface="Consolas" panose="020B0609020204030204" pitchFamily="49" charset="0"/>
              </a:rPr>
              <a:t>also</a:t>
            </a:r>
            <a:r>
              <a:rPr kumimoji="0" lang="it-IT" altLang="it-IT" sz="1400" b="0" i="1" u="none" strike="noStrike" cap="none" normalizeH="0" baseline="0" dirty="0">
                <a:ln>
                  <a:noFill/>
                </a:ln>
                <a:solidFill>
                  <a:srgbClr val="00627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it-IT" altLang="it-IT" sz="14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{ </a:t>
            </a:r>
            <a:r>
              <a:rPr kumimoji="0" lang="it-IT" altLang="it-IT" sz="1400" b="1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it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.setAnalyzer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</a:rPr>
              <a:t>cameraExecutor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analyzer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kumimoji="0" lang="it-IT" altLang="it-IT" sz="14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kumimoji="0" lang="it-IT" altLang="it-IT" sz="14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it-IT" altLang="it-IT" sz="14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}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catch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exception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IllegalStateException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){</a:t>
            </a:r>
            <a:b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b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}</a:t>
            </a:r>
            <a:b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}</a:t>
            </a:r>
            <a:endParaRPr kumimoji="0" lang="it-IT" altLang="it-IT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66947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C5E1292-732C-4776-B646-3816B2325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TextAnalyzer</a:t>
            </a:r>
            <a:endParaRPr lang="it-IT" dirty="0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DCFB43B3-952D-4BBC-AD4E-44A286265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Mobile Programming 2021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DAF4C5E-3D4B-4944-8D6F-9A6C5477A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066F0-4D30-4799-9F72-EBBB480C828E}" type="slidenum">
              <a:rPr lang="it-IT" smtClean="0"/>
              <a:t>6</a:t>
            </a:fld>
            <a:endParaRPr lang="it-IT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08D56210-34E7-44D9-ADDC-A51DD669BE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6431C-B002-4165-B42A-0E7F7930A3D2}" type="datetime1">
              <a:rPr lang="it-IT" smtClean="0"/>
              <a:t>17/06/2021</a:t>
            </a:fld>
            <a:endParaRPr lang="it-IT" dirty="0"/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FB587BAC-1679-4EB6-A4C9-5946F325E2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t-IT" dirty="0"/>
              <a:t>Implementa l’interfaccia </a:t>
            </a:r>
            <a:r>
              <a:rPr lang="it-IT" dirty="0" err="1"/>
              <a:t>ImageAnalysis.Analyzer</a:t>
            </a:r>
            <a:endParaRPr lang="it-IT" dirty="0"/>
          </a:p>
          <a:p>
            <a:r>
              <a:rPr lang="it-IT" dirty="0"/>
              <a:t>Utilizza delle API di </a:t>
            </a:r>
            <a:r>
              <a:rPr lang="it-IT" dirty="0" err="1"/>
              <a:t>MLKit</a:t>
            </a:r>
            <a:r>
              <a:rPr lang="it-IT" dirty="0"/>
              <a:t> per ottenere un riconoscitore di testo, con cui processare le immagini</a:t>
            </a:r>
          </a:p>
          <a:p>
            <a:r>
              <a:rPr lang="it-IT" dirty="0"/>
              <a:t>Dell’immagine in input, viene analizzata solo una parte; infatti viene prima ruotata nella giusta direzione e poi ne viene fatto un </a:t>
            </a:r>
            <a:r>
              <a:rPr lang="it-IT" dirty="0" err="1"/>
              <a:t>crop</a:t>
            </a:r>
            <a:r>
              <a:rPr lang="it-IT" dirty="0"/>
              <a:t>, tagliando una percentuale della parte superiore e inferiore. Per queste operazioni, si utilizza la classe </a:t>
            </a:r>
            <a:r>
              <a:rPr lang="it-IT" dirty="0" err="1"/>
              <a:t>ImageUtils</a:t>
            </a:r>
            <a:endParaRPr lang="it-IT" dirty="0"/>
          </a:p>
          <a:p>
            <a:pPr marL="0" indent="0">
              <a:buNone/>
            </a:pPr>
            <a:endParaRPr lang="it-IT" dirty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6248091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B50BA08-B02D-4370-9989-8C53C0D92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TextAnalyzer</a:t>
            </a:r>
            <a:endParaRPr lang="it-IT" dirty="0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AA4CA5C2-E273-4B26-9959-BA48EBC278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Mobile Programming 2021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454EA5B-AF0C-47E1-BFE8-6B0E76BAF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066F0-4D30-4799-9F72-EBBB480C828E}" type="slidenum">
              <a:rPr lang="it-IT" smtClean="0"/>
              <a:t>7</a:t>
            </a:fld>
            <a:endParaRPr lang="it-IT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2DCCAC43-1742-4A8F-86A5-382FB83D69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6431C-B002-4165-B42A-0E7F7930A3D2}" type="datetime1">
              <a:rPr lang="it-IT" smtClean="0"/>
              <a:t>17/06/2021</a:t>
            </a:fld>
            <a:endParaRPr lang="it-IT" dirty="0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02056077-8614-41F4-876E-5B14508CAD25}"/>
              </a:ext>
            </a:extLst>
          </p:cNvPr>
          <p:cNvSpPr>
            <a:spLocks noGrp="1" noChangeArrowheads="1"/>
          </p:cNvSpPr>
          <p:nvPr>
            <p:ph type="body" sz="quarter" idx="13"/>
          </p:nvPr>
        </p:nvSpPr>
        <p:spPr bwMode="auto">
          <a:xfrm>
            <a:off x="379790" y="2070703"/>
            <a:ext cx="8135560" cy="310854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override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fun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00627A"/>
                </a:solidFill>
                <a:effectLst/>
                <a:latin typeface="Consolas" panose="020B0609020204030204" pitchFamily="49" charset="0"/>
              </a:rPr>
              <a:t>analyze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imageProxy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ImageProxy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) {</a:t>
            </a:r>
            <a:b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val 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mediaImage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imageProxy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it-IT" altLang="it-IT" sz="1400" b="0" i="1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</a:rPr>
              <a:t>image</a:t>
            </a:r>
            <a:r>
              <a:rPr kumimoji="0" lang="it-IT" altLang="it-IT" sz="1400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?: 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return</a:t>
            </a:r>
            <a:b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</a:b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    val 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rotationDegrees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imageProxy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it-IT" altLang="it-IT" sz="1400" b="0" i="1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</a:rPr>
              <a:t>imageInfo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it-IT" altLang="it-IT" sz="1400" b="0" i="1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</a:rPr>
              <a:t>rotationDegrees</a:t>
            </a:r>
            <a:br>
              <a:rPr kumimoji="0" lang="it-IT" altLang="it-IT" sz="1400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</a:rPr>
            </a:br>
            <a:br>
              <a:rPr kumimoji="0" lang="it-IT" altLang="it-IT" sz="1400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</a:rPr>
            </a:br>
            <a:r>
              <a:rPr kumimoji="0" lang="it-IT" altLang="it-IT" sz="1400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val 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bitmap 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ImageUtils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.convertYuv420888ImageToBitmap(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mediaImage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val 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rotatedBitmap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ImageUtils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.rotateBitmap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bitmap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rotationDegrees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val 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croppedBitmap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ImageUtils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.cropOnlyHeight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rotatedBitmap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</a:rPr>
              <a:t>cropPercentage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b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recognizeText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InputImage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.fromBitmap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croppedBitmap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))</a:t>
            </a:r>
            <a:b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    .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addOnCompleteListener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it-IT" altLang="it-IT" sz="14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{</a:t>
            </a:r>
            <a:br>
              <a:rPr kumimoji="0" lang="it-IT" altLang="it-IT" sz="14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it-IT" altLang="it-IT" sz="14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it-IT" altLang="it-IT" sz="1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kumimoji="0" lang="it-IT" altLang="it-IT" sz="1400" b="0" i="1" u="none" strike="noStrike" cap="none" normalizeH="0" baseline="0" dirty="0" err="1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  <a:t>close</a:t>
            </a:r>
            <a:r>
              <a:rPr kumimoji="0" lang="it-IT" altLang="it-IT" sz="1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  <a:t> the </a:t>
            </a:r>
            <a:r>
              <a:rPr kumimoji="0" lang="it-IT" altLang="it-IT" sz="1400" b="0" i="1" u="none" strike="noStrike" cap="none" normalizeH="0" baseline="0" dirty="0" err="1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  <a:t>imageProxy</a:t>
            </a:r>
            <a:r>
              <a:rPr kumimoji="0" lang="it-IT" altLang="it-IT" sz="1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  <a:t> to </a:t>
            </a:r>
            <a:r>
              <a:rPr kumimoji="0" lang="it-IT" altLang="it-IT" sz="1400" b="0" i="1" u="none" strike="noStrike" cap="none" normalizeH="0" baseline="0" dirty="0" err="1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  <a:t>allow</a:t>
            </a:r>
            <a:r>
              <a:rPr kumimoji="0" lang="it-IT" altLang="it-IT" sz="1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  <a:t> following images to be </a:t>
            </a:r>
            <a:r>
              <a:rPr kumimoji="0" lang="it-IT" altLang="it-IT" sz="1400" b="0" i="1" u="none" strike="noStrike" cap="none" normalizeH="0" baseline="0" dirty="0" err="1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  <a:t>analyzed</a:t>
            </a:r>
            <a:br>
              <a:rPr kumimoji="0" lang="it-IT" altLang="it-IT" sz="1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</a:br>
            <a:r>
              <a:rPr kumimoji="0" lang="it-IT" altLang="it-IT" sz="1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imageProxy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.close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it-IT" altLang="it-IT" sz="14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kumimoji="0" lang="it-IT" altLang="it-IT" sz="14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}</a:t>
            </a:r>
            <a:endParaRPr kumimoji="0" lang="it-IT" altLang="it-IT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33441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282D70B-7FDE-4CF6-B81A-0F9751A22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TextAnalyzer</a:t>
            </a:r>
            <a:endParaRPr lang="it-IT" dirty="0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275BA2D4-6CB9-4DB9-B664-681DFBA70A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Mobile Programming 2021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ED8CCF1-2D74-4CE2-86E1-10C550893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066F0-4D30-4799-9F72-EBBB480C828E}" type="slidenum">
              <a:rPr lang="it-IT" smtClean="0"/>
              <a:t>8</a:t>
            </a:fld>
            <a:endParaRPr lang="it-IT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3EBBCA9E-FE5B-4C69-9635-DC963E1DCE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6431C-B002-4165-B42A-0E7F7930A3D2}" type="datetime1">
              <a:rPr lang="it-IT" smtClean="0"/>
              <a:t>17/06/2021</a:t>
            </a:fld>
            <a:endParaRPr lang="it-IT" dirty="0"/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E67D0E7B-DDDD-4622-9C15-B5E9AE716C4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t-IT" dirty="0"/>
              <a:t>Per evitare continui cambiamenti nel testo analizzato, sì è cercato di stabilire una </a:t>
            </a:r>
            <a:r>
              <a:rPr lang="it-IT" dirty="0" err="1"/>
              <a:t>threshold</a:t>
            </a:r>
            <a:r>
              <a:rPr lang="it-IT" dirty="0"/>
              <a:t> dinamica per il cambiamento del testo riconosciuto</a:t>
            </a:r>
          </a:p>
          <a:p>
            <a:r>
              <a:rPr lang="it-IT" dirty="0"/>
              <a:t>La </a:t>
            </a:r>
            <a:r>
              <a:rPr lang="it-IT" dirty="0" err="1"/>
              <a:t>threshold</a:t>
            </a:r>
            <a:r>
              <a:rPr lang="it-IT" dirty="0"/>
              <a:t> è calcolata in base alla differenza tra il testo precedentemente riconosciuto e quello attuale</a:t>
            </a:r>
          </a:p>
          <a:p>
            <a:r>
              <a:rPr lang="it-IT" dirty="0"/>
              <a:t>Tale differenza tiene conto sia del numero di parole che della differenza tra le parole stesse</a:t>
            </a:r>
          </a:p>
          <a:p>
            <a:r>
              <a:rPr lang="it-IT" dirty="0"/>
              <a:t>Implementata col metodo </a:t>
            </a:r>
            <a:r>
              <a:rPr lang="it-IT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compareResult</a:t>
            </a:r>
            <a:r>
              <a:rPr lang="it-IT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9976683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6274FD0-FDC6-4778-A102-50E837C738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TextAnalyzer</a:t>
            </a:r>
            <a:endParaRPr lang="it-IT" dirty="0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ADE7FCDC-4D95-41F1-A72F-2038F22B34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Mobile Programming 2021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64DED4EC-CE9F-452A-BD10-2CA8D6051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066F0-4D30-4799-9F72-EBBB480C828E}" type="slidenum">
              <a:rPr lang="it-IT" smtClean="0"/>
              <a:t>9</a:t>
            </a:fld>
            <a:endParaRPr lang="it-IT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41A3462F-4FF8-4D1E-BF40-1186C9FAE7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6431C-B002-4165-B42A-0E7F7930A3D2}" type="datetime1">
              <a:rPr lang="it-IT" smtClean="0"/>
              <a:t>17/06/2021</a:t>
            </a:fld>
            <a:endParaRPr lang="it-IT" dirty="0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EAA1FCC7-2C36-48C3-B5E6-721AB1DAA3FD}"/>
              </a:ext>
            </a:extLst>
          </p:cNvPr>
          <p:cNvSpPr>
            <a:spLocks noGrp="1" noChangeArrowheads="1"/>
          </p:cNvSpPr>
          <p:nvPr>
            <p:ph type="body" sz="quarter" idx="13"/>
          </p:nvPr>
        </p:nvSpPr>
        <p:spPr bwMode="auto">
          <a:xfrm>
            <a:off x="2058331" y="1143001"/>
            <a:ext cx="5027338" cy="526297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private </a:t>
            </a:r>
            <a:r>
              <a:rPr kumimoji="0" lang="it-IT" altLang="it-IT" sz="12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fun</a:t>
            </a: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it-IT" altLang="it-IT" sz="1200" b="0" i="0" u="none" strike="noStrike" cap="none" normalizeH="0" baseline="0" dirty="0" err="1">
                <a:ln>
                  <a:noFill/>
                </a:ln>
                <a:solidFill>
                  <a:srgbClr val="00627A"/>
                </a:solidFill>
                <a:effectLst/>
                <a:latin typeface="Consolas" panose="020B0609020204030204" pitchFamily="49" charset="0"/>
              </a:rPr>
              <a:t>compareResult</a:t>
            </a: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(words: </a:t>
            </a: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it-IT" altLang="it-IT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&gt;): </a:t>
            </a:r>
            <a:r>
              <a:rPr kumimoji="0" lang="it-IT" altLang="it-IT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Boolean</a:t>
            </a: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{</a:t>
            </a:r>
            <a:b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it-IT" altLang="it-IT" sz="12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it-IT" altLang="it-IT" sz="12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kumimoji="0" lang="it-IT" altLang="it-IT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it-IT" altLang="it-IT" sz="1200" b="0" i="1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kumimoji="0" lang="it-IT" altLang="it-IT" sz="1200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== </a:t>
            </a:r>
            <a:r>
              <a:rPr kumimoji="0" lang="it-IT" altLang="it-IT" sz="12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) {</a:t>
            </a:r>
            <a:b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it-IT" altLang="it-IT" sz="12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it-IT" altLang="it-IT" sz="12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true</a:t>
            </a:r>
            <a:b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</a:b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val </a:t>
            </a:r>
            <a:r>
              <a:rPr kumimoji="0" lang="it-IT" altLang="it-IT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actualWords</a:t>
            </a: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it-IT" altLang="it-IT" sz="12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kumimoji="0" lang="it-IT" altLang="it-IT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it-IT" altLang="it-IT" sz="1200" b="0" i="1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!!.</a:t>
            </a:r>
            <a:r>
              <a:rPr kumimoji="0" lang="it-IT" altLang="it-IT" sz="1200" b="0" i="1" u="none" strike="noStrike" cap="none" normalizeH="0" baseline="0" dirty="0">
                <a:ln>
                  <a:noFill/>
                </a:ln>
                <a:solidFill>
                  <a:srgbClr val="00627A"/>
                </a:solidFill>
                <a:effectLst/>
                <a:latin typeface="Consolas" panose="020B0609020204030204" pitchFamily="49" charset="0"/>
              </a:rPr>
              <a:t>split</a:t>
            </a: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</a:rPr>
              <a:t>" "</a:t>
            </a: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val </a:t>
            </a: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size </a:t>
            </a: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it-IT" altLang="it-IT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Math</a:t>
            </a:r>
            <a:r>
              <a:rPr kumimoji="0" lang="it-IT" altLang="it-IT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.min</a:t>
            </a: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it-IT" altLang="it-IT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words.</a:t>
            </a:r>
            <a:r>
              <a:rPr kumimoji="0" lang="it-IT" altLang="it-IT" sz="12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it-IT" altLang="it-IT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actualWords</a:t>
            </a:r>
            <a:r>
              <a:rPr kumimoji="0" lang="it-IT" altLang="it-IT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it-IT" altLang="it-IT" sz="12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val </a:t>
            </a:r>
            <a:r>
              <a:rPr kumimoji="0" lang="it-IT" altLang="it-IT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maxSize</a:t>
            </a: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it-IT" altLang="it-IT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Math</a:t>
            </a:r>
            <a:r>
              <a:rPr kumimoji="0" lang="it-IT" altLang="it-IT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.max</a:t>
            </a: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it-IT" altLang="it-IT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words.</a:t>
            </a:r>
            <a:r>
              <a:rPr kumimoji="0" lang="it-IT" altLang="it-IT" sz="12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it-IT" altLang="it-IT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actualWords</a:t>
            </a:r>
            <a:r>
              <a:rPr kumimoji="0" lang="it-IT" altLang="it-IT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it-IT" altLang="it-IT" sz="12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it-IT" altLang="it-IT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kumimoji="0" lang="it-IT" altLang="it-IT" sz="1200" b="0" i="1" u="none" strike="noStrike" cap="none" normalizeH="0" baseline="0" dirty="0" err="1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  <a:t>reference</a:t>
            </a:r>
            <a:r>
              <a:rPr kumimoji="0" lang="it-IT" altLang="it-IT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it-IT" altLang="it-IT" sz="1200" b="0" i="1" u="none" strike="noStrike" cap="none" normalizeH="0" baseline="0" dirty="0" err="1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kumimoji="0" lang="it-IT" altLang="it-IT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  <a:t> of </a:t>
            </a:r>
            <a:r>
              <a:rPr kumimoji="0" lang="it-IT" altLang="it-IT" sz="1200" b="0" i="1" u="none" strike="noStrike" cap="none" normalizeH="0" baseline="0" dirty="0" err="1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kumimoji="0" lang="it-IT" altLang="it-IT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  <a:t> of words</a:t>
            </a:r>
            <a:br>
              <a:rPr kumimoji="0" lang="it-IT" altLang="it-IT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</a:br>
            <a:r>
              <a:rPr kumimoji="0" lang="it-IT" altLang="it-IT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val </a:t>
            </a:r>
            <a:r>
              <a:rPr kumimoji="0" lang="it-IT" altLang="it-IT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ref</a:t>
            </a: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= (</a:t>
            </a: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size </a:t>
            </a: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* </a:t>
            </a: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</a:rPr>
              <a:t>DIFFERENCE_PERCENTAGE</a:t>
            </a: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val </a:t>
            </a:r>
            <a:r>
              <a:rPr kumimoji="0" lang="it-IT" altLang="it-IT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refInt</a:t>
            </a: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Int</a:t>
            </a:r>
            <a:b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it-IT" altLang="it-IT" sz="12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it-IT" altLang="it-IT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ref</a:t>
            </a: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- </a:t>
            </a:r>
            <a:r>
              <a:rPr kumimoji="0" lang="it-IT" altLang="it-IT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ref</a:t>
            </a:r>
            <a:r>
              <a:rPr kumimoji="0" lang="it-IT" altLang="it-IT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.toInt</a:t>
            </a: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() &gt;= </a:t>
            </a: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Consolas" panose="020B0609020204030204" pitchFamily="49" charset="0"/>
              </a:rPr>
              <a:t>0.5f</a:t>
            </a: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it-IT" altLang="it-IT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refInt</a:t>
            </a: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it-IT" altLang="it-IT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ref</a:t>
            </a:r>
            <a:r>
              <a:rPr kumimoji="0" lang="it-IT" altLang="it-IT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.toInt</a:t>
            </a: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() + </a:t>
            </a: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Consolas" panose="020B0609020204030204" pitchFamily="49" charset="0"/>
              </a:rPr>
              <a:t>1</a:t>
            </a:r>
            <a:b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Consolas" panose="020B0609020204030204" pitchFamily="49" charset="0"/>
              </a:rPr>
            </a:b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else</a:t>
            </a:r>
            <a:b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</a:b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it-IT" altLang="it-IT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refInt</a:t>
            </a: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it-IT" altLang="it-IT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ref</a:t>
            </a:r>
            <a:r>
              <a:rPr kumimoji="0" lang="it-IT" altLang="it-IT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.toInt</a:t>
            </a: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it-IT" altLang="it-IT" sz="12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it-IT" altLang="it-IT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Consolas" panose="020B0609020204030204" pitchFamily="49" charset="0"/>
              </a:rPr>
              <a:t>0</a:t>
            </a:r>
            <a:b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Consolas" panose="020B0609020204030204" pitchFamily="49" charset="0"/>
              </a:rPr>
            </a:b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it-IT" altLang="it-IT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  <a:t>// checking </a:t>
            </a:r>
            <a:r>
              <a:rPr kumimoji="0" lang="it-IT" altLang="it-IT" sz="1200" b="0" i="1" u="none" strike="noStrike" cap="none" normalizeH="0" baseline="0" dirty="0" err="1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  <a:t>differences</a:t>
            </a:r>
            <a:r>
              <a:rPr kumimoji="0" lang="it-IT" altLang="it-IT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it-IT" altLang="it-IT" sz="1200" b="0" i="1" u="none" strike="noStrike" cap="none" normalizeH="0" baseline="0" dirty="0" err="1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  <a:t>among</a:t>
            </a:r>
            <a:r>
              <a:rPr kumimoji="0" lang="it-IT" altLang="it-IT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  <a:t> words</a:t>
            </a:r>
            <a:br>
              <a:rPr kumimoji="0" lang="it-IT" altLang="it-IT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</a:br>
            <a:r>
              <a:rPr kumimoji="0" lang="it-IT" altLang="it-IT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 </a:t>
            </a: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Consolas" panose="020B0609020204030204" pitchFamily="49" charset="0"/>
              </a:rPr>
              <a:t>0 </a:t>
            </a:r>
            <a:r>
              <a:rPr kumimoji="0" lang="it-IT" altLang="it-IT" sz="1200" b="0" i="1" u="none" strike="noStrike" cap="none" normalizeH="0" baseline="0" dirty="0" err="1">
                <a:ln>
                  <a:noFill/>
                </a:ln>
                <a:solidFill>
                  <a:srgbClr val="00627A"/>
                </a:solidFill>
                <a:effectLst/>
                <a:latin typeface="Consolas" panose="020B0609020204030204" pitchFamily="49" charset="0"/>
              </a:rPr>
              <a:t>until</a:t>
            </a:r>
            <a:r>
              <a:rPr kumimoji="0" lang="it-IT" altLang="it-IT" sz="1200" b="0" i="1" u="none" strike="noStrike" cap="none" normalizeH="0" baseline="0" dirty="0">
                <a:ln>
                  <a:noFill/>
                </a:ln>
                <a:solidFill>
                  <a:srgbClr val="00627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) {</a:t>
            </a:r>
            <a:b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it-IT" altLang="it-IT" sz="12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(!words[</a:t>
            </a: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kumimoji="0" lang="it-IT" altLang="it-IT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equals</a:t>
            </a: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it-IT" altLang="it-IT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actualWords</a:t>
            </a: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]))</a:t>
            </a:r>
            <a:b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it-IT" altLang="it-IT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++</a:t>
            </a:r>
            <a:b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it-IT" altLang="it-IT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kumimoji="0" lang="it-IT" altLang="it-IT" sz="1200" b="0" i="1" u="none" strike="noStrike" cap="none" normalizeH="0" baseline="0" dirty="0" err="1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kumimoji="0" lang="it-IT" altLang="it-IT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it-IT" altLang="it-IT" sz="1200" b="0" i="1" u="none" strike="noStrike" cap="none" normalizeH="0" baseline="0" dirty="0" err="1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  <a:t>enough</a:t>
            </a:r>
            <a:r>
              <a:rPr kumimoji="0" lang="it-IT" altLang="it-IT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it-IT" altLang="it-IT" sz="1200" b="0" i="1" u="none" strike="noStrike" cap="none" normalizeH="0" baseline="0" dirty="0" err="1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  <a:t>different</a:t>
            </a:r>
            <a:r>
              <a:rPr kumimoji="0" lang="it-IT" altLang="it-IT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  <a:t> ...</a:t>
            </a:r>
            <a:br>
              <a:rPr kumimoji="0" lang="it-IT" altLang="it-IT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</a:br>
            <a:r>
              <a:rPr kumimoji="0" lang="it-IT" altLang="it-IT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it-IT" altLang="it-IT" sz="12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it-IT" altLang="it-IT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&gt;= </a:t>
            </a:r>
            <a:r>
              <a:rPr kumimoji="0" lang="it-IT" altLang="it-IT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refInt</a:t>
            </a: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it-IT" altLang="it-IT" sz="12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it-IT" altLang="it-IT" sz="12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true</a:t>
            </a:r>
            <a:b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</a:b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it-IT" altLang="it-IT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  <a:t>// else </a:t>
            </a:r>
            <a:r>
              <a:rPr kumimoji="0" lang="it-IT" altLang="it-IT" sz="1200" b="0" i="1" u="none" strike="noStrike" cap="none" normalizeH="0" baseline="0" dirty="0" err="1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kumimoji="0" lang="it-IT" altLang="it-IT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  <a:t> size </a:t>
            </a:r>
            <a:r>
              <a:rPr kumimoji="0" lang="it-IT" altLang="it-IT" sz="1200" b="0" i="1" u="none" strike="noStrike" cap="none" normalizeH="0" baseline="0" dirty="0" err="1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  <a:t>is</a:t>
            </a:r>
            <a:r>
              <a:rPr kumimoji="0" lang="it-IT" altLang="it-IT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it-IT" altLang="it-IT" sz="1200" b="0" i="1" u="none" strike="noStrike" cap="none" normalizeH="0" baseline="0" dirty="0" err="1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  <a:t>enough</a:t>
            </a:r>
            <a:r>
              <a:rPr kumimoji="0" lang="it-IT" altLang="it-IT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it-IT" altLang="it-IT" sz="1200" b="0" i="1" u="none" strike="noStrike" cap="none" normalizeH="0" baseline="0" dirty="0" err="1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  <a:t>different</a:t>
            </a:r>
            <a:r>
              <a:rPr kumimoji="0" lang="it-IT" altLang="it-IT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  <a:t> ...</a:t>
            </a:r>
            <a:br>
              <a:rPr kumimoji="0" lang="it-IT" altLang="it-IT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</a:br>
            <a:r>
              <a:rPr kumimoji="0" lang="it-IT" altLang="it-IT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it-IT" altLang="it-IT" sz="12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it-IT" altLang="it-IT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maxSize</a:t>
            </a: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- </a:t>
            </a: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size </a:t>
            </a: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+ </a:t>
            </a:r>
            <a:r>
              <a:rPr kumimoji="0" lang="it-IT" altLang="it-IT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&gt;= </a:t>
            </a:r>
            <a:r>
              <a:rPr kumimoji="0" lang="it-IT" altLang="it-IT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refInt</a:t>
            </a: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it-IT" altLang="it-IT" sz="12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it-IT" altLang="it-IT" sz="12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true</a:t>
            </a:r>
            <a:b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</a:b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it-IT" altLang="it-IT" sz="12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 false</a:t>
            </a:r>
            <a:b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</a:b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}</a:t>
            </a:r>
            <a:endParaRPr kumimoji="0" lang="it-IT" altLang="it-IT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2925391"/>
      </p:ext>
    </p:extLst>
  </p:cSld>
  <p:clrMapOvr>
    <a:masterClrMapping/>
  </p:clrMapOvr>
</p:sld>
</file>

<file path=ppt/theme/theme1.xml><?xml version="1.0" encoding="utf-8"?>
<a:theme xmlns:a="http://schemas.openxmlformats.org/drawingml/2006/main" name="Android2021">
  <a:themeElements>
    <a:clrScheme name="Tema di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ersonalizzato 10">
      <a:majorFont>
        <a:latin typeface="Karla"/>
        <a:ea typeface=""/>
        <a:cs typeface=""/>
      </a:majorFont>
      <a:minorFont>
        <a:latin typeface="Karla"/>
        <a:ea typeface=""/>
        <a:cs typeface=""/>
      </a:minorFont>
    </a:fontScheme>
    <a:fmtScheme name="Tema di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38100" cap="flat" cmpd="sng" algn="ctr">
          <a:solidFill>
            <a:schemeClr val="accent6"/>
          </a:solidFill>
          <a:prstDash val="solid"/>
          <a:round/>
          <a:headEnd type="none" w="med" len="med"/>
          <a:tailEnd type="none" w="med" len="med"/>
        </a:ln>
      </a:spPr>
      <a:bodyPr rtlCol="0" anchor="ctr"/>
      <a:lstStyle>
        <a:defPPr algn="ctr">
          <a:defRPr/>
        </a:def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accent6"/>
        </a:fontRef>
      </a:style>
    </a:spDef>
    <a:lnDef>
      <a:spPr>
        <a:ln w="38100">
          <a:solidFill>
            <a:schemeClr val="accent6"/>
          </a:solidFill>
          <a:tailEnd type="triangle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Android2021" id="{41EA3057-FE6D-48B0-827A-F063D07E7CC1}" vid="{2C2A6620-B849-4BD6-8D88-76DA6E727CEB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FEC235982B21BD4799EB2D1225EE75B3" ma:contentTypeVersion="3" ma:contentTypeDescription="Creare un nuovo documento." ma:contentTypeScope="" ma:versionID="2b236644812c200386af6e3c1d1a332e">
  <xsd:schema xmlns:xsd="http://www.w3.org/2001/XMLSchema" xmlns:xs="http://www.w3.org/2001/XMLSchema" xmlns:p="http://schemas.microsoft.com/office/2006/metadata/properties" xmlns:ns2="bfa65c32-7bbb-4785-abd8-3c11c84fb49f" targetNamespace="http://schemas.microsoft.com/office/2006/metadata/properties" ma:root="true" ma:fieldsID="a47e8fad2e8eb954d83e6663abec1f4b" ns2:_="">
    <xsd:import namespace="bfa65c32-7bbb-4785-abd8-3c11c84fb49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fa65c32-7bbb-4785-abd8-3c11c84fb4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CE6AE62-C473-4B6D-974E-3E876385895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fa65c32-7bbb-4785-abd8-3c11c84fb49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B1E375B-9CB5-4309-B1FC-519751CF564D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7F6FC0EA-AE4A-4118-A4DA-68A67AAF9DB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Android2021</Template>
  <TotalTime>502</TotalTime>
  <Words>2925</Words>
  <Application>Microsoft Office PowerPoint</Application>
  <PresentationFormat>Presentazione su schermo (4:3)</PresentationFormat>
  <Paragraphs>222</Paragraphs>
  <Slides>35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35</vt:i4>
      </vt:variant>
    </vt:vector>
  </HeadingPairs>
  <TitlesOfParts>
    <vt:vector size="40" baseType="lpstr">
      <vt:lpstr>Arial</vt:lpstr>
      <vt:lpstr>Consolas</vt:lpstr>
      <vt:lpstr>Courier New</vt:lpstr>
      <vt:lpstr>Karla</vt:lpstr>
      <vt:lpstr>Android2021</vt:lpstr>
      <vt:lpstr>Traduzione</vt:lpstr>
      <vt:lpstr>Traduzione Real-Time</vt:lpstr>
      <vt:lpstr>Struttura</vt:lpstr>
      <vt:lpstr>FragmentCameraTranslate</vt:lpstr>
      <vt:lpstr>FragmentCameraTranslate</vt:lpstr>
      <vt:lpstr>TextAnalyzer</vt:lpstr>
      <vt:lpstr>TextAnalyzer</vt:lpstr>
      <vt:lpstr>TextAnalyzer</vt:lpstr>
      <vt:lpstr>TextAnalyzer</vt:lpstr>
      <vt:lpstr>TranslationViewModel</vt:lpstr>
      <vt:lpstr>TranslationViewModel</vt:lpstr>
      <vt:lpstr>TranslationViewModel</vt:lpstr>
      <vt:lpstr>TranslationViewModel</vt:lpstr>
      <vt:lpstr>Scelta della lingua</vt:lpstr>
      <vt:lpstr>Scelta della lingua</vt:lpstr>
      <vt:lpstr>Rimozione dei modelli di traduzione</vt:lpstr>
      <vt:lpstr>DeleteTranslationModulesActivity</vt:lpstr>
      <vt:lpstr>DeleteTranslationModulesActivity</vt:lpstr>
      <vt:lpstr>DeleteTranslationModulesActivity</vt:lpstr>
      <vt:lpstr>Traduzione statica</vt:lpstr>
      <vt:lpstr>Traduzione statica</vt:lpstr>
      <vt:lpstr>Translator</vt:lpstr>
      <vt:lpstr>Translator</vt:lpstr>
      <vt:lpstr>TextResultActivity</vt:lpstr>
      <vt:lpstr>TextResultActivity</vt:lpstr>
      <vt:lpstr>Salvataggio in PDF</vt:lpstr>
      <vt:lpstr>Salvataggio in PDF</vt:lpstr>
      <vt:lpstr>Creazione cartelle per PDF</vt:lpstr>
      <vt:lpstr>Creazione del file PDF</vt:lpstr>
      <vt:lpstr>Creazione del file PDF</vt:lpstr>
      <vt:lpstr>PdfManager</vt:lpstr>
      <vt:lpstr>PdfManager</vt:lpstr>
      <vt:lpstr>Come visualizzare i PDF</vt:lpstr>
      <vt:lpstr>Come visualizzare i PDF</vt:lpstr>
      <vt:lpstr>Come visualizzare i PDF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massimo regoli</dc:creator>
  <cp:lastModifiedBy>andrea pepe</cp:lastModifiedBy>
  <cp:revision>31</cp:revision>
  <dcterms:created xsi:type="dcterms:W3CDTF">2021-04-20T13:48:57Z</dcterms:created>
  <dcterms:modified xsi:type="dcterms:W3CDTF">2021-06-17T17:16:45Z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0x010100FEC235982B21BD4799EB2D1225EE75B3</vt:lpwstr>
  </property>
</Properties>
</file>